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0" r:id="rId3"/>
    <p:sldId id="272" r:id="rId4"/>
    <p:sldId id="273" r:id="rId5"/>
    <p:sldId id="274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287" r:id="rId19"/>
    <p:sldId id="313" r:id="rId20"/>
    <p:sldId id="257" r:id="rId21"/>
    <p:sldId id="258" r:id="rId22"/>
    <p:sldId id="317" r:id="rId23"/>
    <p:sldId id="318" r:id="rId24"/>
    <p:sldId id="319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314" r:id="rId39"/>
    <p:sldId id="315" r:id="rId40"/>
    <p:sldId id="316" r:id="rId41"/>
    <p:sldId id="275" r:id="rId42"/>
    <p:sldId id="27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604A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554" autoAdjust="0"/>
    <p:restoredTop sz="94650" autoAdjust="0"/>
  </p:normalViewPr>
  <p:slideViewPr>
    <p:cSldViewPr snapToGrid="0">
      <p:cViewPr varScale="1">
        <p:scale>
          <a:sx n="108" d="100"/>
          <a:sy n="108" d="100"/>
        </p:scale>
        <p:origin x="543" y="8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473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1C778-1789-43B3-984C-DCFE29D303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09A45-EBB8-4D90-BA56-CF0C71A69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5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D731A-9687-4D82-8B9E-669F99FA719E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70D76-8D12-4CBF-94A1-CE5B19134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03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70D76-8D12-4CBF-94A1-CE5B19134EA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10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图片 25">
            <a:extLst>
              <a:ext uri="{FF2B5EF4-FFF2-40B4-BE49-F238E27FC236}">
                <a16:creationId xmlns:a16="http://schemas.microsoft.com/office/drawing/2014/main" id="{DD7288A6-67DB-4C1A-98D0-B088DAF7F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800" y="241410"/>
            <a:ext cx="2772075" cy="7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9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08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66247" y="321972"/>
            <a:ext cx="965950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en-US" spc="-60"/>
              <a:t>BMES-</a:t>
            </a:r>
            <a:r>
              <a:rPr lang="en-US" spc="-254"/>
              <a:t>­</a:t>
            </a:r>
            <a:r>
              <a:rPr lang="en-US" spc="-45"/>
              <a:t>‐3134:</a:t>
            </a:r>
            <a:r>
              <a:rPr lang="en-US" spc="20"/>
              <a:t> </a:t>
            </a:r>
            <a:r>
              <a:rPr lang="en-US"/>
              <a:t>Nuclear</a:t>
            </a:r>
            <a:r>
              <a:rPr lang="en-US" spc="20"/>
              <a:t> </a:t>
            </a:r>
            <a:r>
              <a:rPr lang="en-US"/>
              <a:t>Imaging</a:t>
            </a:r>
            <a:r>
              <a:rPr lang="en-US" spc="25"/>
              <a:t> </a:t>
            </a:r>
            <a:r>
              <a:rPr lang="en-US" spc="-10"/>
              <a:t>Fundamentals</a:t>
            </a:r>
            <a:endParaRPr lang="en-US"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da-DK"/>
              <a:t>Spencer</a:t>
            </a:r>
            <a:r>
              <a:rPr lang="da-DK" spc="-15"/>
              <a:t> </a:t>
            </a:r>
            <a:r>
              <a:rPr lang="da-DK"/>
              <a:t>L.</a:t>
            </a:r>
            <a:r>
              <a:rPr lang="da-DK" spc="-10"/>
              <a:t> </a:t>
            </a:r>
            <a:r>
              <a:rPr lang="da-DK"/>
              <a:t>Bowen,</a:t>
            </a:r>
            <a:r>
              <a:rPr lang="da-DK" spc="-15"/>
              <a:t> </a:t>
            </a:r>
            <a:r>
              <a:rPr lang="da-DK" spc="-20"/>
              <a:t>Ph.D</a:t>
            </a:r>
            <a:endParaRPr lang="da-DK"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40"/>
                </a:spcBef>
              </a:pPr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803072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en-US" spc="-60"/>
              <a:t>BMES-</a:t>
            </a:r>
            <a:r>
              <a:rPr lang="en-US" spc="-254"/>
              <a:t>­</a:t>
            </a:r>
            <a:r>
              <a:rPr lang="en-US" spc="-45"/>
              <a:t>‐3134:</a:t>
            </a:r>
            <a:r>
              <a:rPr lang="en-US" spc="10"/>
              <a:t> </a:t>
            </a:r>
            <a:r>
              <a:rPr lang="en-US"/>
              <a:t>The</a:t>
            </a:r>
            <a:r>
              <a:rPr lang="en-US" spc="15"/>
              <a:t> </a:t>
            </a:r>
            <a:r>
              <a:rPr lang="en-US"/>
              <a:t>Gamma</a:t>
            </a:r>
            <a:r>
              <a:rPr lang="en-US" spc="15"/>
              <a:t> </a:t>
            </a:r>
            <a:r>
              <a:rPr lang="en-US"/>
              <a:t>Camera</a:t>
            </a:r>
            <a:r>
              <a:rPr lang="en-US" spc="15"/>
              <a:t> </a:t>
            </a:r>
            <a:r>
              <a:rPr lang="en-US"/>
              <a:t>and</a:t>
            </a:r>
            <a:r>
              <a:rPr lang="en-US" spc="15"/>
              <a:t> </a:t>
            </a:r>
            <a:r>
              <a:rPr lang="en-US" spc="-10"/>
              <a:t>SPECT</a:t>
            </a:r>
            <a:endParaRPr lang="en-US"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da-DK"/>
              <a:t>Spencer</a:t>
            </a:r>
            <a:r>
              <a:rPr lang="da-DK" spc="-15"/>
              <a:t> </a:t>
            </a:r>
            <a:r>
              <a:rPr lang="da-DK"/>
              <a:t>L.</a:t>
            </a:r>
            <a:r>
              <a:rPr lang="da-DK" spc="-10"/>
              <a:t> </a:t>
            </a:r>
            <a:r>
              <a:rPr lang="da-DK"/>
              <a:t>Bowen,</a:t>
            </a:r>
            <a:r>
              <a:rPr lang="da-DK" spc="-15"/>
              <a:t> </a:t>
            </a:r>
            <a:r>
              <a:rPr lang="da-DK" spc="-20"/>
              <a:t>Ph.D</a:t>
            </a:r>
            <a:endParaRPr lang="da-DK" spc="-2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40"/>
                </a:spcBef>
              </a:pPr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34199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40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1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6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1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3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6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0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32"/>
            <a:ext cx="10515600" cy="938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9175" y="6356357"/>
            <a:ext cx="333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Lecture 14:  CT Artifacts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21CE3F2-4AEB-D446-A39E-E6B6B04BE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7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aogh@shanghaitech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GElYRqP8S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60.jpg"/><Relationship Id="rId4" Type="http://schemas.openxmlformats.org/officeDocument/2006/relationships/image" Target="../media/image7.jpg"/><Relationship Id="rId9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7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8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9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7.jp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350" y="1455730"/>
            <a:ext cx="10777090" cy="212506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Lecture 16: </a:t>
            </a:r>
            <a:r>
              <a:rPr lang="en-US" altLang="zh-CN" sz="3600" dirty="0"/>
              <a:t> Nuclear Imaging: System &amp; Applications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36160"/>
            <a:ext cx="9144000" cy="2276850"/>
          </a:xfrm>
        </p:spPr>
        <p:txBody>
          <a:bodyPr>
            <a:normAutofit/>
          </a:bodyPr>
          <a:lstStyle/>
          <a:p>
            <a:endParaRPr lang="en-US" sz="1000" dirty="0"/>
          </a:p>
          <a:p>
            <a:pPr>
              <a:lnSpc>
                <a:spcPct val="100000"/>
              </a:lnSpc>
            </a:pPr>
            <a:r>
              <a:rPr lang="en-US" sz="2000" b="1" dirty="0"/>
              <a:t>Dr. Guohua Cao </a:t>
            </a:r>
            <a:r>
              <a:rPr lang="zh-CN" altLang="en-US" sz="2000" b="1" dirty="0"/>
              <a:t>（曹国华）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caogh@shanghaitech.edu.cn</a:t>
            </a:r>
            <a:r>
              <a:rPr lang="en-US" sz="1600" dirty="0"/>
              <a:t> 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School of Biomedical Engineering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ShanghaiTech University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C299E-6144-47B0-80BC-2651D454E9E9}"/>
              </a:ext>
            </a:extLst>
          </p:cNvPr>
          <p:cNvSpPr txBox="1"/>
          <p:nvPr/>
        </p:nvSpPr>
        <p:spPr>
          <a:xfrm>
            <a:off x="10504388" y="6194497"/>
            <a:ext cx="1290215" cy="37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DAD763-299C-4A1F-B798-320E8A2618A9}" type="datetime1">
              <a:rPr lang="en-US" smtClean="0"/>
              <a:pPr/>
              <a:t>4/2/2023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87859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Attenuation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Correction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2855" y="998989"/>
            <a:ext cx="7810498" cy="3047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55904" y="4544016"/>
            <a:ext cx="7964170" cy="10972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4965" marR="5080" indent="-342900">
              <a:lnSpc>
                <a:spcPts val="2600"/>
              </a:lnSpc>
              <a:spcBef>
                <a:spcPts val="21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Uncorrected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attenuation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leads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underestimation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tracer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uptake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reconstructed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images</a:t>
            </a:r>
            <a:endParaRPr sz="2200">
              <a:latin typeface="Arial"/>
              <a:cs typeface="Arial"/>
            </a:endParaRPr>
          </a:p>
          <a:p>
            <a:pPr marL="355600" indent="-342900"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Challenging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since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attenuation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depth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dependent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60968"/>
            <a:ext cx="10515600" cy="711130"/>
          </a:xfrm>
          <a:prstGeom prst="rect">
            <a:avLst/>
          </a:prstGeom>
        </p:spPr>
        <p:txBody>
          <a:bodyPr vert="horz" wrap="square" lIns="0" tIns="11239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3000" dirty="0">
                <a:latin typeface="Arial"/>
                <a:cs typeface="Arial"/>
              </a:rPr>
              <a:t>Attenuation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Correction</a:t>
            </a:r>
            <a:r>
              <a:rPr sz="3000" spc="-10" dirty="0">
                <a:latin typeface="Arial"/>
                <a:cs typeface="Arial"/>
              </a:rPr>
              <a:t> Methods</a:t>
            </a:r>
            <a:endParaRPr sz="3000" dirty="0">
              <a:latin typeface="Arial"/>
              <a:cs typeface="Arial"/>
            </a:endParaRPr>
          </a:p>
          <a:p>
            <a:pPr marR="214629">
              <a:lnSpc>
                <a:spcPct val="100000"/>
              </a:lnSpc>
              <a:spcBef>
                <a:spcPts val="575"/>
              </a:spcBef>
            </a:pPr>
            <a:r>
              <a:rPr sz="2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Chang’s</a:t>
            </a:r>
            <a:r>
              <a:rPr sz="22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Multiplicative</a:t>
            </a:r>
            <a:r>
              <a:rPr sz="22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Method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4154" y="1212268"/>
            <a:ext cx="4629656" cy="50291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2684" y="185981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Measured</a:t>
            </a:r>
            <a:r>
              <a:rPr sz="3000" spc="-18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Attenuation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Correction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D6C862F-3AAE-4F05-8C60-CB50E5BE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36" y="897111"/>
            <a:ext cx="9502309" cy="56686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8582" y="202801"/>
            <a:ext cx="3096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Scatter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Correction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2893" y="1803401"/>
            <a:ext cx="4869938" cy="36494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7747" y="2249055"/>
            <a:ext cx="2427017" cy="26122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30597" y="745576"/>
            <a:ext cx="8060690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dirty="0">
                <a:latin typeface="Arial"/>
                <a:cs typeface="Arial"/>
              </a:rPr>
              <a:t>Scatter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causes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low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spatial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frequency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offset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SPECT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images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if </a:t>
            </a:r>
            <a:r>
              <a:rPr sz="2200" dirty="0">
                <a:latin typeface="Arial"/>
                <a:cs typeface="Arial"/>
              </a:rPr>
              <a:t>not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corrected </a:t>
            </a:r>
            <a:r>
              <a:rPr sz="2200" spc="-25" dirty="0">
                <a:latin typeface="Arial"/>
                <a:cs typeface="Arial"/>
              </a:rPr>
              <a:t>for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44021"/>
            <a:ext cx="2743200" cy="189796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38100">
              <a:spcBef>
                <a:spcPts val="40"/>
              </a:spcBef>
            </a:pPr>
            <a:fld id="{81D60167-4931-47E6-BA6A-407CBD079E47}" type="slidenum">
              <a:rPr spc="-25" dirty="0"/>
              <a:pPr marL="38100">
                <a:spcBef>
                  <a:spcPts val="40"/>
                </a:spcBef>
              </a:pPr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5" dirty="0">
                <a:latin typeface="Arial"/>
                <a:cs typeface="Arial"/>
              </a:rPr>
              <a:t>SPECT-</a:t>
            </a:r>
            <a:r>
              <a:rPr sz="3000" dirty="0">
                <a:latin typeface="Arial"/>
                <a:cs typeface="Arial"/>
              </a:rPr>
              <a:t>CT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Scanners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9580" y="1399671"/>
            <a:ext cx="2466752" cy="23556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4363" y="1189168"/>
            <a:ext cx="4733625" cy="2667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17090" y="4403631"/>
            <a:ext cx="6840220" cy="11684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indent="-342900"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Allows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localization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tracer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distribution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wrt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anatomy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ts val="26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CT</a:t>
            </a:r>
            <a:r>
              <a:rPr sz="22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images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can be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used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to estimate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attenuation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FF0000"/>
                </a:solidFill>
                <a:latin typeface="Arial"/>
                <a:cs typeface="Arial"/>
              </a:rPr>
              <a:t>γ-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ray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energy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9202" y="-23976"/>
            <a:ext cx="3555365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SPECT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Radiotracers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936" y="1200484"/>
            <a:ext cx="8076474" cy="29455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71901" y="4956013"/>
            <a:ext cx="55930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spcBef>
                <a:spcPts val="100"/>
              </a:spcBef>
              <a:buChar char="•"/>
              <a:tabLst>
                <a:tab pos="380365" algn="l"/>
                <a:tab pos="381000" algn="l"/>
              </a:tabLst>
            </a:pPr>
            <a:r>
              <a:rPr sz="2200" dirty="0">
                <a:latin typeface="Arial"/>
                <a:cs typeface="Arial"/>
              </a:rPr>
              <a:t>Most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frequently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175" spc="-30" baseline="24904" dirty="0">
                <a:latin typeface="Arial"/>
                <a:cs typeface="Arial"/>
              </a:rPr>
              <a:t>99m</a:t>
            </a:r>
            <a:r>
              <a:rPr sz="2200" spc="-20" dirty="0">
                <a:latin typeface="Arial"/>
                <a:cs typeface="Arial"/>
              </a:rPr>
              <a:t>Tc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labeled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radiotracers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836" y="-23976"/>
            <a:ext cx="608203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Myocardial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Perfusion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Imaging </a:t>
            </a:r>
            <a:r>
              <a:rPr sz="3000" spc="-10" dirty="0">
                <a:latin typeface="Arial"/>
                <a:cs typeface="Arial"/>
              </a:rPr>
              <a:t>(MPI)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559" y="1316369"/>
            <a:ext cx="3708399" cy="19685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158331" y="3852105"/>
            <a:ext cx="7835900" cy="1854200"/>
            <a:chOff x="634331" y="3852105"/>
            <a:chExt cx="7835900" cy="1854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331" y="3852105"/>
              <a:ext cx="7835898" cy="1854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9454" y="4505161"/>
              <a:ext cx="4936490" cy="760095"/>
            </a:xfrm>
            <a:custGeom>
              <a:avLst/>
              <a:gdLst/>
              <a:ahLst/>
              <a:cxnLst/>
              <a:rect l="l" t="t" r="r" b="b"/>
              <a:pathLst>
                <a:path w="4936490" h="760095">
                  <a:moveTo>
                    <a:pt x="0" y="417975"/>
                  </a:moveTo>
                  <a:lnTo>
                    <a:pt x="9878" y="367467"/>
                  </a:lnTo>
                  <a:lnTo>
                    <a:pt x="38574" y="319265"/>
                  </a:lnTo>
                  <a:lnTo>
                    <a:pt x="84677" y="273896"/>
                  </a:lnTo>
                  <a:lnTo>
                    <a:pt x="146780" y="231888"/>
                  </a:lnTo>
                  <a:lnTo>
                    <a:pt x="183391" y="212310"/>
                  </a:lnTo>
                  <a:lnTo>
                    <a:pt x="223473" y="193769"/>
                  </a:lnTo>
                  <a:lnTo>
                    <a:pt x="266850" y="176333"/>
                  </a:lnTo>
                  <a:lnTo>
                    <a:pt x="313347" y="160066"/>
                  </a:lnTo>
                  <a:lnTo>
                    <a:pt x="362786" y="145036"/>
                  </a:lnTo>
                  <a:lnTo>
                    <a:pt x="414992" y="131308"/>
                  </a:lnTo>
                  <a:lnTo>
                    <a:pt x="469788" y="118948"/>
                  </a:lnTo>
                  <a:lnTo>
                    <a:pt x="526999" y="108022"/>
                  </a:lnTo>
                  <a:lnTo>
                    <a:pt x="586449" y="98595"/>
                  </a:lnTo>
                  <a:lnTo>
                    <a:pt x="647960" y="90735"/>
                  </a:lnTo>
                  <a:lnTo>
                    <a:pt x="711358" y="84507"/>
                  </a:lnTo>
                  <a:lnTo>
                    <a:pt x="776465" y="79976"/>
                  </a:lnTo>
                  <a:lnTo>
                    <a:pt x="843106" y="77209"/>
                  </a:lnTo>
                  <a:lnTo>
                    <a:pt x="911105" y="76272"/>
                  </a:lnTo>
                  <a:lnTo>
                    <a:pt x="979104" y="77209"/>
                  </a:lnTo>
                  <a:lnTo>
                    <a:pt x="1045745" y="79976"/>
                  </a:lnTo>
                  <a:lnTo>
                    <a:pt x="1110852" y="84507"/>
                  </a:lnTo>
                  <a:lnTo>
                    <a:pt x="1174250" y="90735"/>
                  </a:lnTo>
                  <a:lnTo>
                    <a:pt x="1235761" y="98595"/>
                  </a:lnTo>
                  <a:lnTo>
                    <a:pt x="1295210" y="108022"/>
                  </a:lnTo>
                  <a:lnTo>
                    <a:pt x="1352421" y="118948"/>
                  </a:lnTo>
                  <a:lnTo>
                    <a:pt x="1407218" y="131308"/>
                  </a:lnTo>
                  <a:lnTo>
                    <a:pt x="1459424" y="145036"/>
                  </a:lnTo>
                  <a:lnTo>
                    <a:pt x="1508863" y="160066"/>
                  </a:lnTo>
                  <a:lnTo>
                    <a:pt x="1555359" y="176333"/>
                  </a:lnTo>
                  <a:lnTo>
                    <a:pt x="1598737" y="193769"/>
                  </a:lnTo>
                  <a:lnTo>
                    <a:pt x="1638819" y="212310"/>
                  </a:lnTo>
                  <a:lnTo>
                    <a:pt x="1675429" y="231888"/>
                  </a:lnTo>
                  <a:lnTo>
                    <a:pt x="1708393" y="252439"/>
                  </a:lnTo>
                  <a:lnTo>
                    <a:pt x="1762672" y="296194"/>
                  </a:lnTo>
                  <a:lnTo>
                    <a:pt x="1800248" y="343045"/>
                  </a:lnTo>
                  <a:lnTo>
                    <a:pt x="1819711" y="392466"/>
                  </a:lnTo>
                  <a:lnTo>
                    <a:pt x="1822210" y="417975"/>
                  </a:lnTo>
                  <a:lnTo>
                    <a:pt x="1819711" y="443484"/>
                  </a:lnTo>
                  <a:lnTo>
                    <a:pt x="1800248" y="492904"/>
                  </a:lnTo>
                  <a:lnTo>
                    <a:pt x="1762672" y="539756"/>
                  </a:lnTo>
                  <a:lnTo>
                    <a:pt x="1708393" y="583510"/>
                  </a:lnTo>
                  <a:lnTo>
                    <a:pt x="1675429" y="604061"/>
                  </a:lnTo>
                  <a:lnTo>
                    <a:pt x="1638819" y="623640"/>
                  </a:lnTo>
                  <a:lnTo>
                    <a:pt x="1598737" y="642180"/>
                  </a:lnTo>
                  <a:lnTo>
                    <a:pt x="1555359" y="659617"/>
                  </a:lnTo>
                  <a:lnTo>
                    <a:pt x="1508863" y="675883"/>
                  </a:lnTo>
                  <a:lnTo>
                    <a:pt x="1459424" y="690913"/>
                  </a:lnTo>
                  <a:lnTo>
                    <a:pt x="1407218" y="704641"/>
                  </a:lnTo>
                  <a:lnTo>
                    <a:pt x="1352421" y="717002"/>
                  </a:lnTo>
                  <a:lnTo>
                    <a:pt x="1295210" y="727928"/>
                  </a:lnTo>
                  <a:lnTo>
                    <a:pt x="1235761" y="737354"/>
                  </a:lnTo>
                  <a:lnTo>
                    <a:pt x="1174250" y="745214"/>
                  </a:lnTo>
                  <a:lnTo>
                    <a:pt x="1110852" y="751443"/>
                  </a:lnTo>
                  <a:lnTo>
                    <a:pt x="1045745" y="755973"/>
                  </a:lnTo>
                  <a:lnTo>
                    <a:pt x="979104" y="758740"/>
                  </a:lnTo>
                  <a:lnTo>
                    <a:pt x="911105" y="759677"/>
                  </a:lnTo>
                  <a:lnTo>
                    <a:pt x="843106" y="758740"/>
                  </a:lnTo>
                  <a:lnTo>
                    <a:pt x="776465" y="755973"/>
                  </a:lnTo>
                  <a:lnTo>
                    <a:pt x="711358" y="751443"/>
                  </a:lnTo>
                  <a:lnTo>
                    <a:pt x="647960" y="745214"/>
                  </a:lnTo>
                  <a:lnTo>
                    <a:pt x="586449" y="737354"/>
                  </a:lnTo>
                  <a:lnTo>
                    <a:pt x="526999" y="727928"/>
                  </a:lnTo>
                  <a:lnTo>
                    <a:pt x="469788" y="717002"/>
                  </a:lnTo>
                  <a:lnTo>
                    <a:pt x="414992" y="704641"/>
                  </a:lnTo>
                  <a:lnTo>
                    <a:pt x="362786" y="690913"/>
                  </a:lnTo>
                  <a:lnTo>
                    <a:pt x="313347" y="675883"/>
                  </a:lnTo>
                  <a:lnTo>
                    <a:pt x="266850" y="659617"/>
                  </a:lnTo>
                  <a:lnTo>
                    <a:pt x="223473" y="642180"/>
                  </a:lnTo>
                  <a:lnTo>
                    <a:pt x="183391" y="623640"/>
                  </a:lnTo>
                  <a:lnTo>
                    <a:pt x="146780" y="604061"/>
                  </a:lnTo>
                  <a:lnTo>
                    <a:pt x="113817" y="583510"/>
                  </a:lnTo>
                  <a:lnTo>
                    <a:pt x="59538" y="539756"/>
                  </a:lnTo>
                  <a:lnTo>
                    <a:pt x="21962" y="492904"/>
                  </a:lnTo>
                  <a:lnTo>
                    <a:pt x="2498" y="443484"/>
                  </a:lnTo>
                  <a:lnTo>
                    <a:pt x="0" y="417975"/>
                  </a:lnTo>
                  <a:close/>
                </a:path>
                <a:path w="4936490" h="760095">
                  <a:moveTo>
                    <a:pt x="3113769" y="341702"/>
                  </a:moveTo>
                  <a:lnTo>
                    <a:pt x="3123647" y="291194"/>
                  </a:lnTo>
                  <a:lnTo>
                    <a:pt x="3152343" y="242992"/>
                  </a:lnTo>
                  <a:lnTo>
                    <a:pt x="3198447" y="197624"/>
                  </a:lnTo>
                  <a:lnTo>
                    <a:pt x="3260550" y="155616"/>
                  </a:lnTo>
                  <a:lnTo>
                    <a:pt x="3297161" y="136037"/>
                  </a:lnTo>
                  <a:lnTo>
                    <a:pt x="3337243" y="117496"/>
                  </a:lnTo>
                  <a:lnTo>
                    <a:pt x="3380620" y="100060"/>
                  </a:lnTo>
                  <a:lnTo>
                    <a:pt x="3427116" y="83794"/>
                  </a:lnTo>
                  <a:lnTo>
                    <a:pt x="3476555" y="68763"/>
                  </a:lnTo>
                  <a:lnTo>
                    <a:pt x="3528761" y="55035"/>
                  </a:lnTo>
                  <a:lnTo>
                    <a:pt x="3583558" y="42675"/>
                  </a:lnTo>
                  <a:lnTo>
                    <a:pt x="3640769" y="31749"/>
                  </a:lnTo>
                  <a:lnTo>
                    <a:pt x="3700218" y="22322"/>
                  </a:lnTo>
                  <a:lnTo>
                    <a:pt x="3761730" y="14462"/>
                  </a:lnTo>
                  <a:lnTo>
                    <a:pt x="3825127" y="8234"/>
                  </a:lnTo>
                  <a:lnTo>
                    <a:pt x="3890234" y="3703"/>
                  </a:lnTo>
                  <a:lnTo>
                    <a:pt x="3956876" y="936"/>
                  </a:lnTo>
                  <a:lnTo>
                    <a:pt x="4024874" y="0"/>
                  </a:lnTo>
                  <a:lnTo>
                    <a:pt x="4092873" y="936"/>
                  </a:lnTo>
                  <a:lnTo>
                    <a:pt x="4159514" y="3703"/>
                  </a:lnTo>
                  <a:lnTo>
                    <a:pt x="4224622" y="8234"/>
                  </a:lnTo>
                  <a:lnTo>
                    <a:pt x="4288019" y="14462"/>
                  </a:lnTo>
                  <a:lnTo>
                    <a:pt x="4349531" y="22322"/>
                  </a:lnTo>
                  <a:lnTo>
                    <a:pt x="4408980" y="31749"/>
                  </a:lnTo>
                  <a:lnTo>
                    <a:pt x="4466191" y="42675"/>
                  </a:lnTo>
                  <a:lnTo>
                    <a:pt x="4520987" y="55035"/>
                  </a:lnTo>
                  <a:lnTo>
                    <a:pt x="4573193" y="68763"/>
                  </a:lnTo>
                  <a:lnTo>
                    <a:pt x="4622632" y="83794"/>
                  </a:lnTo>
                  <a:lnTo>
                    <a:pt x="4669129" y="100060"/>
                  </a:lnTo>
                  <a:lnTo>
                    <a:pt x="4712506" y="117496"/>
                  </a:lnTo>
                  <a:lnTo>
                    <a:pt x="4752588" y="136037"/>
                  </a:lnTo>
                  <a:lnTo>
                    <a:pt x="4789199" y="155616"/>
                  </a:lnTo>
                  <a:lnTo>
                    <a:pt x="4822162" y="176166"/>
                  </a:lnTo>
                  <a:lnTo>
                    <a:pt x="4876442" y="219921"/>
                  </a:lnTo>
                  <a:lnTo>
                    <a:pt x="4914018" y="266772"/>
                  </a:lnTo>
                  <a:lnTo>
                    <a:pt x="4933481" y="316193"/>
                  </a:lnTo>
                  <a:lnTo>
                    <a:pt x="4935980" y="341702"/>
                  </a:lnTo>
                  <a:lnTo>
                    <a:pt x="4933481" y="367211"/>
                  </a:lnTo>
                  <a:lnTo>
                    <a:pt x="4914018" y="416631"/>
                  </a:lnTo>
                  <a:lnTo>
                    <a:pt x="4876442" y="463483"/>
                  </a:lnTo>
                  <a:lnTo>
                    <a:pt x="4822162" y="507237"/>
                  </a:lnTo>
                  <a:lnTo>
                    <a:pt x="4789199" y="527788"/>
                  </a:lnTo>
                  <a:lnTo>
                    <a:pt x="4752588" y="547367"/>
                  </a:lnTo>
                  <a:lnTo>
                    <a:pt x="4712506" y="565907"/>
                  </a:lnTo>
                  <a:lnTo>
                    <a:pt x="4669129" y="583344"/>
                  </a:lnTo>
                  <a:lnTo>
                    <a:pt x="4622632" y="599610"/>
                  </a:lnTo>
                  <a:lnTo>
                    <a:pt x="4573193" y="614640"/>
                  </a:lnTo>
                  <a:lnTo>
                    <a:pt x="4520987" y="628369"/>
                  </a:lnTo>
                  <a:lnTo>
                    <a:pt x="4466191" y="640729"/>
                  </a:lnTo>
                  <a:lnTo>
                    <a:pt x="4408980" y="651655"/>
                  </a:lnTo>
                  <a:lnTo>
                    <a:pt x="4349531" y="661081"/>
                  </a:lnTo>
                  <a:lnTo>
                    <a:pt x="4288019" y="668942"/>
                  </a:lnTo>
                  <a:lnTo>
                    <a:pt x="4224622" y="675170"/>
                  </a:lnTo>
                  <a:lnTo>
                    <a:pt x="4159514" y="679701"/>
                  </a:lnTo>
                  <a:lnTo>
                    <a:pt x="4092873" y="682467"/>
                  </a:lnTo>
                  <a:lnTo>
                    <a:pt x="4024874" y="683404"/>
                  </a:lnTo>
                  <a:lnTo>
                    <a:pt x="3956876" y="682467"/>
                  </a:lnTo>
                  <a:lnTo>
                    <a:pt x="3890234" y="679701"/>
                  </a:lnTo>
                  <a:lnTo>
                    <a:pt x="3825127" y="675170"/>
                  </a:lnTo>
                  <a:lnTo>
                    <a:pt x="3761730" y="668942"/>
                  </a:lnTo>
                  <a:lnTo>
                    <a:pt x="3700218" y="661081"/>
                  </a:lnTo>
                  <a:lnTo>
                    <a:pt x="3640769" y="651655"/>
                  </a:lnTo>
                  <a:lnTo>
                    <a:pt x="3583558" y="640729"/>
                  </a:lnTo>
                  <a:lnTo>
                    <a:pt x="3528761" y="628369"/>
                  </a:lnTo>
                  <a:lnTo>
                    <a:pt x="3476555" y="614640"/>
                  </a:lnTo>
                  <a:lnTo>
                    <a:pt x="3427116" y="599610"/>
                  </a:lnTo>
                  <a:lnTo>
                    <a:pt x="3380620" y="583344"/>
                  </a:lnTo>
                  <a:lnTo>
                    <a:pt x="3337243" y="565907"/>
                  </a:lnTo>
                  <a:lnTo>
                    <a:pt x="3297161" y="547367"/>
                  </a:lnTo>
                  <a:lnTo>
                    <a:pt x="3260550" y="527788"/>
                  </a:lnTo>
                  <a:lnTo>
                    <a:pt x="3227587" y="507237"/>
                  </a:lnTo>
                  <a:lnTo>
                    <a:pt x="3173307" y="463483"/>
                  </a:lnTo>
                  <a:lnTo>
                    <a:pt x="3135731" y="416631"/>
                  </a:lnTo>
                  <a:lnTo>
                    <a:pt x="3116268" y="367211"/>
                  </a:lnTo>
                  <a:lnTo>
                    <a:pt x="3113769" y="341702"/>
                  </a:lnTo>
                  <a:close/>
                </a:path>
              </a:pathLst>
            </a:custGeom>
            <a:ln w="1220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73978" y="806818"/>
            <a:ext cx="1617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pc="-60" baseline="25462" dirty="0">
                <a:latin typeface="Arial"/>
                <a:cs typeface="Arial"/>
              </a:rPr>
              <a:t>99m</a:t>
            </a:r>
            <a:r>
              <a:rPr spc="-40" dirty="0">
                <a:latin typeface="Arial"/>
                <a:cs typeface="Arial"/>
              </a:rPr>
              <a:t>Tc-</a:t>
            </a:r>
            <a:r>
              <a:rPr spc="-10" dirty="0">
                <a:latin typeface="Arial"/>
                <a:cs typeface="Arial"/>
              </a:rPr>
              <a:t>sestamibi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93748" y="1073518"/>
            <a:ext cx="1574800" cy="12700"/>
          </a:xfrm>
          <a:custGeom>
            <a:avLst/>
            <a:gdLst/>
            <a:ahLst/>
            <a:cxnLst/>
            <a:rect l="l" t="t" r="r" b="b"/>
            <a:pathLst>
              <a:path w="1574800" h="12700">
                <a:moveTo>
                  <a:pt x="1574798" y="0"/>
                </a:moveTo>
                <a:lnTo>
                  <a:pt x="0" y="0"/>
                </a:lnTo>
                <a:lnTo>
                  <a:pt x="0" y="12700"/>
                </a:lnTo>
                <a:lnTo>
                  <a:pt x="1574798" y="12700"/>
                </a:lnTo>
                <a:lnTo>
                  <a:pt x="1574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1170214" y="1479414"/>
            <a:ext cx="10515600" cy="2675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3550" marR="113030" indent="-342900">
              <a:lnSpc>
                <a:spcPct val="100000"/>
              </a:lnSpc>
              <a:spcBef>
                <a:spcPts val="100"/>
              </a:spcBef>
              <a:tabLst>
                <a:tab pos="4273550" algn="l"/>
                <a:tab pos="4274185" algn="l"/>
              </a:tabLst>
            </a:pPr>
            <a:r>
              <a:rPr dirty="0"/>
              <a:t>Tracer</a:t>
            </a:r>
            <a:r>
              <a:rPr spc="-30" dirty="0"/>
              <a:t> </a:t>
            </a:r>
            <a:r>
              <a:rPr dirty="0"/>
              <a:t>uptake</a:t>
            </a:r>
            <a:r>
              <a:rPr spc="-20" dirty="0"/>
              <a:t> </a:t>
            </a:r>
            <a:r>
              <a:rPr dirty="0"/>
              <a:t>controlled</a:t>
            </a:r>
            <a:r>
              <a:rPr spc="-20" dirty="0"/>
              <a:t> </a:t>
            </a:r>
            <a:r>
              <a:rPr dirty="0"/>
              <a:t>by</a:t>
            </a:r>
            <a:r>
              <a:rPr spc="-25" dirty="0"/>
              <a:t> </a:t>
            </a:r>
            <a:r>
              <a:rPr spc="-20" dirty="0"/>
              <a:t>local </a:t>
            </a:r>
            <a:r>
              <a:rPr dirty="0"/>
              <a:t>blood</a:t>
            </a:r>
            <a:r>
              <a:rPr spc="-20" dirty="0"/>
              <a:t> flow</a:t>
            </a:r>
          </a:p>
          <a:p>
            <a:pPr marL="4273550" marR="343535" indent="-342900">
              <a:lnSpc>
                <a:spcPct val="100000"/>
              </a:lnSpc>
              <a:spcBef>
                <a:spcPts val="600"/>
              </a:spcBef>
              <a:tabLst>
                <a:tab pos="4273550" algn="l"/>
                <a:tab pos="4274185" algn="l"/>
              </a:tabLst>
            </a:pPr>
            <a:r>
              <a:rPr dirty="0"/>
              <a:t>Exercise increases</a:t>
            </a:r>
            <a:r>
              <a:rPr spc="-5" dirty="0"/>
              <a:t> </a:t>
            </a:r>
            <a:r>
              <a:rPr dirty="0"/>
              <a:t>blood </a:t>
            </a:r>
            <a:r>
              <a:rPr spc="-20" dirty="0"/>
              <a:t>flow </a:t>
            </a:r>
            <a:r>
              <a:rPr dirty="0"/>
              <a:t>(3-5X higher),</a:t>
            </a:r>
            <a:r>
              <a:rPr spc="-5" dirty="0"/>
              <a:t> </a:t>
            </a:r>
            <a:r>
              <a:rPr dirty="0"/>
              <a:t>which </a:t>
            </a:r>
            <a:r>
              <a:rPr spc="-10" dirty="0"/>
              <a:t>increases</a:t>
            </a:r>
            <a:r>
              <a:rPr lang="en-US" spc="-10" dirty="0"/>
              <a:t> </a:t>
            </a:r>
            <a:r>
              <a:rPr dirty="0"/>
              <a:t>dilation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normal</a:t>
            </a:r>
            <a:r>
              <a:rPr spc="-5" dirty="0"/>
              <a:t> </a:t>
            </a:r>
            <a:r>
              <a:rPr dirty="0"/>
              <a:t>arteries,</a:t>
            </a:r>
            <a:r>
              <a:rPr spc="-5" dirty="0"/>
              <a:t> </a:t>
            </a:r>
            <a:r>
              <a:rPr dirty="0"/>
              <a:t>but</a:t>
            </a:r>
            <a:r>
              <a:rPr spc="-5" dirty="0"/>
              <a:t> </a:t>
            </a:r>
            <a:r>
              <a:rPr spc="-25" dirty="0"/>
              <a:t>not </a:t>
            </a:r>
            <a:r>
              <a:rPr dirty="0"/>
              <a:t>diseased </a:t>
            </a:r>
            <a:r>
              <a:rPr spc="-10" dirty="0"/>
              <a:t>ones.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835" y="206856"/>
            <a:ext cx="6914593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Myocardial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Perfusion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Imaging </a:t>
            </a:r>
            <a:r>
              <a:rPr sz="3000" spc="-10" dirty="0">
                <a:latin typeface="Arial"/>
                <a:cs typeface="Arial"/>
              </a:rPr>
              <a:t>(MPI)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60841" y="1000626"/>
            <a:ext cx="6400800" cy="5209540"/>
            <a:chOff x="1336841" y="1000626"/>
            <a:chExt cx="6400800" cy="5209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6841" y="1000626"/>
              <a:ext cx="6400800" cy="52095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2318" y="1039803"/>
              <a:ext cx="6188334" cy="4996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2277" y="321156"/>
            <a:ext cx="5882521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Myocardial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Perfusion </a:t>
            </a:r>
            <a:r>
              <a:rPr sz="3000" spc="-10" dirty="0">
                <a:latin typeface="Arial"/>
                <a:cs typeface="Arial"/>
              </a:rPr>
              <a:t>Imaging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1911" y="1139207"/>
            <a:ext cx="7283254" cy="44721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9707" y="202801"/>
            <a:ext cx="48342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Bone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and Oncology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Imaging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700" y="1244601"/>
            <a:ext cx="5816598" cy="43687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29318" y="820186"/>
            <a:ext cx="3613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pc="-60" baseline="25462" dirty="0">
                <a:latin typeface="Arial"/>
                <a:cs typeface="Arial"/>
              </a:rPr>
              <a:t>99m</a:t>
            </a:r>
            <a:r>
              <a:rPr spc="-40" dirty="0">
                <a:latin typeface="Arial"/>
                <a:cs typeface="Arial"/>
              </a:rPr>
              <a:t>Tc-</a:t>
            </a:r>
            <a:r>
              <a:rPr dirty="0">
                <a:latin typeface="Arial"/>
                <a:cs typeface="Arial"/>
              </a:rPr>
              <a:t>methyl diphosphonate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(MDP)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44021"/>
            <a:ext cx="2743200" cy="189796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38100">
              <a:spcBef>
                <a:spcPts val="40"/>
              </a:spcBef>
            </a:pPr>
            <a:fld id="{81D60167-4931-47E6-BA6A-407CBD079E47}" type="slidenum">
              <a:rPr spc="-25" dirty="0"/>
              <a:pPr marL="38100">
                <a:spcBef>
                  <a:spcPts val="40"/>
                </a:spcBef>
              </a:pPr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5906" y="22582"/>
            <a:ext cx="7746365" cy="3262432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314960" algn="ctr">
              <a:spcBef>
                <a:spcPts val="1520"/>
              </a:spcBef>
            </a:pPr>
            <a:r>
              <a:rPr sz="3000" dirty="0">
                <a:latin typeface="Arial"/>
                <a:cs typeface="Arial"/>
              </a:rPr>
              <a:t>Signal-</a:t>
            </a:r>
            <a:r>
              <a:rPr sz="3000" spc="-10" dirty="0">
                <a:latin typeface="Arial"/>
                <a:cs typeface="Arial"/>
              </a:rPr>
              <a:t>to-</a:t>
            </a:r>
            <a:r>
              <a:rPr sz="3000" dirty="0">
                <a:latin typeface="Arial"/>
                <a:cs typeface="Arial"/>
              </a:rPr>
              <a:t>Noise</a:t>
            </a:r>
            <a:r>
              <a:rPr sz="3000" spc="2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Ratio</a:t>
            </a:r>
            <a:endParaRPr sz="3000">
              <a:latin typeface="Arial"/>
              <a:cs typeface="Arial"/>
            </a:endParaRPr>
          </a:p>
          <a:p>
            <a:pPr marL="149225" marR="381635">
              <a:lnSpc>
                <a:spcPts val="2600"/>
              </a:lnSpc>
              <a:spcBef>
                <a:spcPts val="1160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Dominate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source of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noise is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due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to relatively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limited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number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total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γ-ray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events</a:t>
            </a:r>
            <a:endParaRPr sz="22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2350">
              <a:latin typeface="Arial"/>
              <a:cs typeface="Arial"/>
            </a:endParaRPr>
          </a:p>
          <a:p>
            <a:pPr marL="355600" indent="-342900"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latin typeface="Arial"/>
                <a:cs typeface="Arial"/>
              </a:rPr>
              <a:t>Counts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 each image histogram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bin are Poisson </a:t>
            </a:r>
            <a:r>
              <a:rPr sz="2200" spc="-10" dirty="0">
                <a:latin typeface="Arial"/>
                <a:cs typeface="Arial"/>
              </a:rPr>
              <a:t>distributed</a:t>
            </a:r>
            <a:endParaRPr sz="2200">
              <a:latin typeface="Arial"/>
              <a:cs typeface="Arial"/>
            </a:endParaRPr>
          </a:p>
          <a:p>
            <a:pPr marL="355600" indent="-342900">
              <a:spcBef>
                <a:spcPts val="56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latin typeface="Arial"/>
                <a:cs typeface="Arial"/>
              </a:rPr>
              <a:t>Total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number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counts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(</a:t>
            </a:r>
            <a:r>
              <a:rPr sz="2200" i="1" dirty="0">
                <a:latin typeface="Arial"/>
                <a:cs typeface="Arial"/>
              </a:rPr>
              <a:t>N</a:t>
            </a:r>
            <a:r>
              <a:rPr sz="2200" dirty="0">
                <a:latin typeface="Arial"/>
                <a:cs typeface="Arial"/>
              </a:rPr>
              <a:t>)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~1.0e6</a:t>
            </a:r>
            <a:endParaRPr sz="22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2550">
              <a:latin typeface="Arial"/>
              <a:cs typeface="Arial"/>
            </a:endParaRPr>
          </a:p>
          <a:p>
            <a:pPr marL="419100" algn="ctr">
              <a:spcBef>
                <a:spcPts val="5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SNR</a:t>
            </a:r>
            <a:r>
              <a:rPr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Due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Poisson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Counting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Statistics</a:t>
            </a:r>
            <a:r>
              <a:rPr u="sng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Alone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2961" y="3397101"/>
            <a:ext cx="301485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spcBef>
                <a:spcPts val="130"/>
              </a:spcBef>
              <a:tabLst>
                <a:tab pos="2284730" algn="l"/>
              </a:tabLst>
            </a:pPr>
            <a:r>
              <a:rPr sz="4650" i="1" baseline="-34050" dirty="0">
                <a:latin typeface="Times New Roman"/>
                <a:cs typeface="Times New Roman"/>
              </a:rPr>
              <a:t>SNR</a:t>
            </a:r>
            <a:r>
              <a:rPr sz="4650" i="1" spc="-217" baseline="-34050" dirty="0">
                <a:latin typeface="Times New Roman"/>
                <a:cs typeface="Times New Roman"/>
              </a:rPr>
              <a:t> </a:t>
            </a:r>
            <a:r>
              <a:rPr sz="4650" baseline="-34050" dirty="0">
                <a:latin typeface="Symbol"/>
                <a:cs typeface="Symbol"/>
              </a:rPr>
              <a:t></a:t>
            </a:r>
            <a:r>
              <a:rPr sz="4650" spc="254" baseline="-34050" dirty="0">
                <a:latin typeface="Times New Roman"/>
                <a:cs typeface="Times New Roman"/>
              </a:rPr>
              <a:t> </a:t>
            </a:r>
            <a:r>
              <a:rPr sz="3100" i="1" spc="95" dirty="0">
                <a:latin typeface="Times New Roman"/>
                <a:cs typeface="Times New Roman"/>
              </a:rPr>
              <a:t>E</a:t>
            </a:r>
            <a:r>
              <a:rPr sz="3100" spc="95" dirty="0">
                <a:latin typeface="Times New Roman"/>
                <a:cs typeface="Times New Roman"/>
              </a:rPr>
              <a:t>[</a:t>
            </a:r>
            <a:r>
              <a:rPr sz="3100" i="1" spc="95" dirty="0">
                <a:latin typeface="Times New Roman"/>
                <a:cs typeface="Times New Roman"/>
              </a:rPr>
              <a:t>N</a:t>
            </a:r>
            <a:r>
              <a:rPr sz="3100" i="1" spc="-420" dirty="0">
                <a:latin typeface="Times New Roman"/>
                <a:cs typeface="Times New Roman"/>
              </a:rPr>
              <a:t> </a:t>
            </a:r>
            <a:r>
              <a:rPr sz="3100" spc="-50" dirty="0">
                <a:latin typeface="Times New Roman"/>
                <a:cs typeface="Times New Roman"/>
              </a:rPr>
              <a:t>]</a:t>
            </a:r>
            <a:r>
              <a:rPr sz="3100" dirty="0">
                <a:latin typeface="Times New Roman"/>
                <a:cs typeface="Times New Roman"/>
              </a:rPr>
              <a:t>	</a:t>
            </a:r>
            <a:r>
              <a:rPr lang="en-US" sz="3100" dirty="0">
                <a:latin typeface="Times New Roman"/>
                <a:cs typeface="Times New Roman"/>
              </a:rPr>
              <a:t>   </a:t>
            </a:r>
            <a:r>
              <a:rPr sz="3100" i="1" spc="-50" dirty="0">
                <a:latin typeface="Times New Roman"/>
                <a:cs typeface="Times New Roman"/>
              </a:rPr>
              <a:t>N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8145" y="3941183"/>
            <a:ext cx="53022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spcBef>
                <a:spcPts val="125"/>
              </a:spcBef>
            </a:pPr>
            <a:r>
              <a:rPr sz="3200" i="1" spc="-65" dirty="0">
                <a:latin typeface="Symbol"/>
                <a:cs typeface="Symbol"/>
              </a:rPr>
              <a:t></a:t>
            </a:r>
            <a:r>
              <a:rPr sz="3200" spc="-320" dirty="0">
                <a:latin typeface="Times New Roman"/>
                <a:cs typeface="Times New Roman"/>
              </a:rPr>
              <a:t> </a:t>
            </a:r>
            <a:r>
              <a:rPr sz="2700" i="1" spc="-75" baseline="-24691" dirty="0">
                <a:latin typeface="Times New Roman"/>
                <a:cs typeface="Times New Roman"/>
              </a:rPr>
              <a:t>N</a:t>
            </a:r>
            <a:endParaRPr sz="2700" baseline="-24691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59195" y="3961450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0"/>
                </a:moveTo>
                <a:lnTo>
                  <a:pt x="884216" y="0"/>
                </a:lnTo>
              </a:path>
            </a:pathLst>
          </a:custGeom>
          <a:ln w="196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28419" y="3972059"/>
            <a:ext cx="29083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3100" i="1" spc="20" dirty="0">
                <a:latin typeface="Times New Roman"/>
                <a:cs typeface="Times New Roman"/>
              </a:rPr>
              <a:t>N</a:t>
            </a:r>
            <a:endParaRPr sz="31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30504" y="3951608"/>
            <a:ext cx="662940" cy="472440"/>
            <a:chOff x="4682568" y="3951608"/>
            <a:chExt cx="662940" cy="472440"/>
          </a:xfrm>
        </p:grpSpPr>
        <p:sp>
          <p:nvSpPr>
            <p:cNvPr id="8" name="object 8"/>
            <p:cNvSpPr/>
            <p:nvPr/>
          </p:nvSpPr>
          <p:spPr>
            <a:xfrm>
              <a:off x="4713630" y="3997190"/>
              <a:ext cx="600710" cy="427355"/>
            </a:xfrm>
            <a:custGeom>
              <a:avLst/>
              <a:gdLst/>
              <a:ahLst/>
              <a:cxnLst/>
              <a:rect l="l" t="t" r="r" b="b"/>
              <a:pathLst>
                <a:path w="600710" h="427354">
                  <a:moveTo>
                    <a:pt x="600520" y="0"/>
                  </a:moveTo>
                  <a:lnTo>
                    <a:pt x="238137" y="0"/>
                  </a:lnTo>
                  <a:lnTo>
                    <a:pt x="140811" y="385377"/>
                  </a:lnTo>
                  <a:lnTo>
                    <a:pt x="54874" y="256918"/>
                  </a:lnTo>
                  <a:lnTo>
                    <a:pt x="0" y="286961"/>
                  </a:lnTo>
                  <a:lnTo>
                    <a:pt x="6211" y="298357"/>
                  </a:lnTo>
                  <a:lnTo>
                    <a:pt x="33131" y="281781"/>
                  </a:lnTo>
                  <a:lnTo>
                    <a:pt x="130458" y="426816"/>
                  </a:lnTo>
                  <a:lnTo>
                    <a:pt x="150130" y="426816"/>
                  </a:lnTo>
                  <a:lnTo>
                    <a:pt x="252632" y="19683"/>
                  </a:lnTo>
                  <a:lnTo>
                    <a:pt x="600520" y="19683"/>
                  </a:lnTo>
                  <a:lnTo>
                    <a:pt x="6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82568" y="3961450"/>
              <a:ext cx="662940" cy="0"/>
            </a:xfrm>
            <a:custGeom>
              <a:avLst/>
              <a:gdLst/>
              <a:ahLst/>
              <a:cxnLst/>
              <a:rect l="l" t="t" r="r" b="b"/>
              <a:pathLst>
                <a:path w="662939">
                  <a:moveTo>
                    <a:pt x="0" y="0"/>
                  </a:moveTo>
                  <a:lnTo>
                    <a:pt x="662644" y="0"/>
                  </a:lnTo>
                </a:path>
              </a:pathLst>
            </a:custGeom>
            <a:ln w="196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170528" y="3636407"/>
            <a:ext cx="87820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599440" algn="l"/>
              </a:tabLst>
            </a:pPr>
            <a:r>
              <a:rPr sz="3100" spc="-50" dirty="0">
                <a:latin typeface="Symbol"/>
                <a:cs typeface="Symbol"/>
              </a:rPr>
              <a:t></a:t>
            </a:r>
            <a:r>
              <a:rPr sz="3100" dirty="0">
                <a:latin typeface="Times New Roman"/>
                <a:cs typeface="Times New Roman"/>
              </a:rPr>
              <a:t>	</a:t>
            </a:r>
            <a:r>
              <a:rPr sz="3100" i="1" spc="-50" dirty="0">
                <a:latin typeface="Times New Roman"/>
                <a:cs typeface="Times New Roman"/>
              </a:rPr>
              <a:t>N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90735" y="3661540"/>
            <a:ext cx="600710" cy="427355"/>
          </a:xfrm>
          <a:custGeom>
            <a:avLst/>
            <a:gdLst/>
            <a:ahLst/>
            <a:cxnLst/>
            <a:rect l="l" t="t" r="r" b="b"/>
            <a:pathLst>
              <a:path w="600710" h="427354">
                <a:moveTo>
                  <a:pt x="600522" y="0"/>
                </a:moveTo>
                <a:lnTo>
                  <a:pt x="238137" y="0"/>
                </a:lnTo>
                <a:lnTo>
                  <a:pt x="140812" y="385376"/>
                </a:lnTo>
                <a:lnTo>
                  <a:pt x="54875" y="256918"/>
                </a:lnTo>
                <a:lnTo>
                  <a:pt x="0" y="286960"/>
                </a:lnTo>
                <a:lnTo>
                  <a:pt x="6212" y="298356"/>
                </a:lnTo>
                <a:lnTo>
                  <a:pt x="33133" y="281781"/>
                </a:lnTo>
                <a:lnTo>
                  <a:pt x="130458" y="426815"/>
                </a:lnTo>
                <a:lnTo>
                  <a:pt x="150129" y="426815"/>
                </a:lnTo>
                <a:lnTo>
                  <a:pt x="252633" y="19682"/>
                </a:lnTo>
                <a:lnTo>
                  <a:pt x="600522" y="19682"/>
                </a:lnTo>
                <a:lnTo>
                  <a:pt x="6005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17594" y="5048660"/>
            <a:ext cx="7715250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4965" marR="5080" indent="-342900">
              <a:lnSpc>
                <a:spcPts val="2600"/>
              </a:lnSpc>
              <a:spcBef>
                <a:spcPts val="21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Total</a:t>
            </a:r>
            <a:r>
              <a:rPr sz="2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counts</a:t>
            </a:r>
            <a:r>
              <a:rPr sz="2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depends</a:t>
            </a:r>
            <a:r>
              <a:rPr sz="2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2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activity</a:t>
            </a:r>
            <a:r>
              <a:rPr sz="2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radiotracer,</a:t>
            </a:r>
            <a:r>
              <a:rPr sz="2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sensitivity</a:t>
            </a:r>
            <a:r>
              <a:rPr sz="22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gamma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camera,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acquisition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time,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tissue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attenuation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DD594-A4EE-45FF-9DAA-96BEE2030AC2}"/>
              </a:ext>
            </a:extLst>
          </p:cNvPr>
          <p:cNvSpPr/>
          <p:nvPr/>
        </p:nvSpPr>
        <p:spPr>
          <a:xfrm>
            <a:off x="6109415" y="3694319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50" dirty="0">
                <a:latin typeface="Symbol"/>
                <a:cs typeface="Symbol"/>
              </a:rPr>
              <a:t>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31688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PET</a:t>
            </a:r>
            <a:r>
              <a:rPr spc="-5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32879" y="814073"/>
            <a:ext cx="8421370" cy="28905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81965" marR="17780" indent="-457200">
              <a:lnSpc>
                <a:spcPts val="3300"/>
              </a:lnSpc>
              <a:spcBef>
                <a:spcPts val="260"/>
              </a:spcBef>
              <a:buAutoNum type="arabicPeriod"/>
              <a:tabLst>
                <a:tab pos="481965" algn="l"/>
                <a:tab pos="482600" algn="l"/>
              </a:tabLst>
            </a:pPr>
            <a:r>
              <a:rPr sz="2800" dirty="0">
                <a:latin typeface="Arial"/>
                <a:cs typeface="Arial"/>
              </a:rPr>
              <a:t>Positron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(β</a:t>
            </a:r>
            <a:r>
              <a:rPr sz="2775" baseline="25525" dirty="0">
                <a:latin typeface="Arial"/>
                <a:cs typeface="Arial"/>
              </a:rPr>
              <a:t>+</a:t>
            </a:r>
            <a:r>
              <a:rPr sz="2800" dirty="0">
                <a:latin typeface="Arial"/>
                <a:cs typeface="Arial"/>
              </a:rPr>
              <a:t>)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emitting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radiotracers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injected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into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subject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(Always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positron </a:t>
            </a:r>
            <a:r>
              <a:rPr sz="2800" spc="-10" dirty="0">
                <a:latin typeface="Arial"/>
                <a:cs typeface="Arial"/>
              </a:rPr>
              <a:t>emitter!)</a:t>
            </a:r>
            <a:endParaRPr sz="2800">
              <a:latin typeface="Arial"/>
              <a:cs typeface="Arial"/>
            </a:endParaRPr>
          </a:p>
          <a:p>
            <a:pPr marL="481965" marR="596265" indent="-457200">
              <a:lnSpc>
                <a:spcPts val="3300"/>
              </a:lnSpc>
              <a:spcBef>
                <a:spcPts val="1300"/>
              </a:spcBef>
              <a:buAutoNum type="arabicPeriod"/>
              <a:tabLst>
                <a:tab pos="481965" algn="l"/>
                <a:tab pos="482600" algn="l"/>
              </a:tabLst>
            </a:pPr>
            <a:r>
              <a:rPr sz="2800" dirty="0">
                <a:latin typeface="Arial"/>
                <a:cs typeface="Arial"/>
              </a:rPr>
              <a:t>The two back-</a:t>
            </a:r>
            <a:r>
              <a:rPr sz="2800" spc="-10" dirty="0">
                <a:latin typeface="Arial"/>
                <a:cs typeface="Arial"/>
              </a:rPr>
              <a:t>to-</a:t>
            </a:r>
            <a:r>
              <a:rPr sz="2800" dirty="0">
                <a:latin typeface="Arial"/>
                <a:cs typeface="Arial"/>
              </a:rPr>
              <a:t>back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annihilation photons </a:t>
            </a:r>
            <a:r>
              <a:rPr sz="2800" spc="-25" dirty="0">
                <a:latin typeface="Arial"/>
                <a:cs typeface="Arial"/>
              </a:rPr>
              <a:t>are </a:t>
            </a:r>
            <a:r>
              <a:rPr sz="2800" dirty="0">
                <a:latin typeface="Arial"/>
                <a:cs typeface="Arial"/>
              </a:rPr>
              <a:t>detected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simultaneously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separate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detectors</a:t>
            </a:r>
            <a:endParaRPr sz="2800">
              <a:latin typeface="Arial"/>
              <a:cs typeface="Arial"/>
            </a:endParaRPr>
          </a:p>
          <a:p>
            <a:pPr marL="481965" marR="81915" indent="-457200">
              <a:lnSpc>
                <a:spcPct val="101200"/>
              </a:lnSpc>
              <a:spcBef>
                <a:spcPts val="1100"/>
              </a:spcBef>
              <a:buAutoNum type="arabicPeriod"/>
              <a:tabLst>
                <a:tab pos="481965" algn="l"/>
                <a:tab pos="482600" algn="l"/>
              </a:tabLst>
            </a:pPr>
            <a:r>
              <a:rPr sz="2800" dirty="0">
                <a:latin typeface="Arial"/>
                <a:cs typeface="Arial"/>
              </a:rPr>
              <a:t>Annihilation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photon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path is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determined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position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 two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involved </a:t>
            </a:r>
            <a:r>
              <a:rPr sz="2800" spc="-10" dirty="0">
                <a:latin typeface="Arial"/>
                <a:cs typeface="Arial"/>
              </a:rPr>
              <a:t>detectors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9378" y="3925456"/>
            <a:ext cx="3247157" cy="22859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968321" y="3983184"/>
            <a:ext cx="1993900" cy="2032000"/>
            <a:chOff x="1444321" y="3983184"/>
            <a:chExt cx="1993900" cy="2032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321" y="3983184"/>
              <a:ext cx="1993899" cy="20319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294" y="4065288"/>
              <a:ext cx="1898322" cy="1887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52854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PET</a:t>
            </a:r>
            <a:r>
              <a:rPr spc="-55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8726" y="992909"/>
            <a:ext cx="6400800" cy="48005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DEF5-B453-4B06-AFB9-322B3996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United Imaging Total Body PET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5503B-E732-432E-BDC5-B393C10D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63CF-67B0-4336-A97E-585B99A1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Potential and Promise of Total-Body PET Imaging - NCI">
            <a:extLst>
              <a:ext uri="{FF2B5EF4-FFF2-40B4-BE49-F238E27FC236}">
                <a16:creationId xmlns:a16="http://schemas.microsoft.com/office/drawing/2014/main" id="{F4AC6F57-A055-4CC1-8D56-6F2FF8B17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28750"/>
            <a:ext cx="92392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324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4CD3-D2C6-4CAF-88B4-40CC5DCB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联影 </a:t>
            </a:r>
            <a:r>
              <a:rPr lang="en-US"/>
              <a:t>uExplorer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3C5C-4FB2-4107-B35C-552A1576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38DE4-E1A1-4341-8949-2890D898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 descr="First total body PET/CT scanner cleared for clinical use • healthcare ...">
            <a:extLst>
              <a:ext uri="{FF2B5EF4-FFF2-40B4-BE49-F238E27FC236}">
                <a16:creationId xmlns:a16="http://schemas.microsoft.com/office/drawing/2014/main" id="{E84D2F64-F555-4241-83A8-4739D8C26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285875"/>
            <a:ext cx="7143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669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5AFC5-18E7-4699-9684-269FE119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World‘s First Total-body PET-CT </a:t>
            </a:r>
            <a:r>
              <a:rPr lang="en-US" dirty="0" err="1"/>
              <a:t>uEXPLORER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7DAC5-0526-4442-A430-358263EF5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https://www.youtube.com/watch?v=qGElYRqP8SA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C9FF5-885E-4654-BF63-7CF94C17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Lecture 14:  CT Artifacts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DC5CE-9D51-459C-8053-E99E8C099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E3F2-4AEB-D446-A39E-E6B6B04BE5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94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36018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Annihilation</a:t>
            </a:r>
            <a:r>
              <a:rPr spc="-5" dirty="0"/>
              <a:t> </a:t>
            </a:r>
            <a:r>
              <a:rPr dirty="0"/>
              <a:t>Coincidence</a:t>
            </a:r>
            <a:r>
              <a:rPr spc="-5" dirty="0"/>
              <a:t> </a:t>
            </a:r>
            <a:r>
              <a:rPr dirty="0"/>
              <a:t>Detection</a:t>
            </a:r>
            <a:r>
              <a:rPr spc="-5" dirty="0"/>
              <a:t> </a:t>
            </a:r>
            <a:r>
              <a:rPr spc="-10" dirty="0"/>
              <a:t>(ACD)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86020" y="1193926"/>
            <a:ext cx="8099425" cy="4575175"/>
            <a:chOff x="562019" y="1193925"/>
            <a:chExt cx="8099425" cy="457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019" y="1327865"/>
              <a:ext cx="8098814" cy="44410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75947" y="1206625"/>
              <a:ext cx="581025" cy="452120"/>
            </a:xfrm>
            <a:custGeom>
              <a:avLst/>
              <a:gdLst/>
              <a:ahLst/>
              <a:cxnLst/>
              <a:rect l="l" t="t" r="r" b="b"/>
              <a:pathLst>
                <a:path w="581025" h="452119">
                  <a:moveTo>
                    <a:pt x="0" y="0"/>
                  </a:moveTo>
                  <a:lnTo>
                    <a:pt x="580976" y="45204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5969" y="1562393"/>
              <a:ext cx="120846" cy="11175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026590" y="877027"/>
            <a:ext cx="3876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Coincidence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Timing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Window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(6-12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ns)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1894" y="5347430"/>
            <a:ext cx="2110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Annihilation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Photons</a:t>
            </a:r>
            <a:endParaRPr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64030" y="4214090"/>
            <a:ext cx="610870" cy="1187450"/>
            <a:chOff x="1840030" y="4214090"/>
            <a:chExt cx="610870" cy="1187450"/>
          </a:xfrm>
        </p:grpSpPr>
        <p:sp>
          <p:nvSpPr>
            <p:cNvPr id="10" name="object 10"/>
            <p:cNvSpPr/>
            <p:nvPr/>
          </p:nvSpPr>
          <p:spPr>
            <a:xfrm>
              <a:off x="1858600" y="4236607"/>
              <a:ext cx="579755" cy="1151890"/>
            </a:xfrm>
            <a:custGeom>
              <a:avLst/>
              <a:gdLst/>
              <a:ahLst/>
              <a:cxnLst/>
              <a:rect l="l" t="t" r="r" b="b"/>
              <a:pathLst>
                <a:path w="579755" h="1151889">
                  <a:moveTo>
                    <a:pt x="579473" y="1151784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030" y="4214090"/>
              <a:ext cx="106994" cy="12367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325315" y="4123609"/>
            <a:ext cx="2262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Detected</a:t>
            </a:r>
            <a:r>
              <a:rPr spc="-10" dirty="0">
                <a:latin typeface="Arial"/>
                <a:cs typeface="Arial"/>
              </a:rPr>
              <a:t> Coincidence</a:t>
            </a:r>
            <a:endParaRPr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94376" y="4405871"/>
            <a:ext cx="212725" cy="386080"/>
            <a:chOff x="6870375" y="4405871"/>
            <a:chExt cx="212725" cy="386080"/>
          </a:xfrm>
        </p:grpSpPr>
        <p:sp>
          <p:nvSpPr>
            <p:cNvPr id="14" name="object 14"/>
            <p:cNvSpPr/>
            <p:nvPr/>
          </p:nvSpPr>
          <p:spPr>
            <a:xfrm>
              <a:off x="6883075" y="4418571"/>
              <a:ext cx="182880" cy="351155"/>
            </a:xfrm>
            <a:custGeom>
              <a:avLst/>
              <a:gdLst/>
              <a:ahLst/>
              <a:cxnLst/>
              <a:rect l="l" t="t" r="r" b="b"/>
              <a:pathLst>
                <a:path w="182879" h="351154">
                  <a:moveTo>
                    <a:pt x="0" y="0"/>
                  </a:moveTo>
                  <a:lnTo>
                    <a:pt x="182818" y="350711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6769" y="4668146"/>
              <a:ext cx="106335" cy="123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Annihilation</a:t>
            </a:r>
            <a:r>
              <a:rPr spc="-5" dirty="0"/>
              <a:t> </a:t>
            </a:r>
            <a:r>
              <a:rPr dirty="0"/>
              <a:t>Coincidence </a:t>
            </a:r>
            <a:r>
              <a:rPr spc="-10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50496" y="1310231"/>
            <a:ext cx="7513955" cy="1828800"/>
            <a:chOff x="826495" y="1310231"/>
            <a:chExt cx="7513955" cy="1828800"/>
          </a:xfrm>
        </p:grpSpPr>
        <p:sp>
          <p:nvSpPr>
            <p:cNvPr id="4" name="object 4"/>
            <p:cNvSpPr/>
            <p:nvPr/>
          </p:nvSpPr>
          <p:spPr>
            <a:xfrm>
              <a:off x="831257" y="2124348"/>
              <a:ext cx="1313180" cy="415290"/>
            </a:xfrm>
            <a:custGeom>
              <a:avLst/>
              <a:gdLst/>
              <a:ahLst/>
              <a:cxnLst/>
              <a:rect l="l" t="t" r="r" b="b"/>
              <a:pathLst>
                <a:path w="1313180" h="415289">
                  <a:moveTo>
                    <a:pt x="1313125" y="0"/>
                  </a:moveTo>
                  <a:lnTo>
                    <a:pt x="0" y="0"/>
                  </a:lnTo>
                  <a:lnTo>
                    <a:pt x="0" y="414975"/>
                  </a:lnTo>
                  <a:lnTo>
                    <a:pt x="1313125" y="414975"/>
                  </a:lnTo>
                  <a:lnTo>
                    <a:pt x="1313125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1257" y="2124347"/>
              <a:ext cx="1313180" cy="415290"/>
            </a:xfrm>
            <a:custGeom>
              <a:avLst/>
              <a:gdLst/>
              <a:ahLst/>
              <a:cxnLst/>
              <a:rect l="l" t="t" r="r" b="b"/>
              <a:pathLst>
                <a:path w="1313180" h="415289">
                  <a:moveTo>
                    <a:pt x="0" y="0"/>
                  </a:moveTo>
                  <a:lnTo>
                    <a:pt x="1313125" y="0"/>
                  </a:lnTo>
                  <a:lnTo>
                    <a:pt x="1313125" y="414973"/>
                  </a:lnTo>
                  <a:lnTo>
                    <a:pt x="0" y="41497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3128" y="1310231"/>
              <a:ext cx="3538354" cy="1828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21937" y="2126656"/>
              <a:ext cx="1313180" cy="415290"/>
            </a:xfrm>
            <a:custGeom>
              <a:avLst/>
              <a:gdLst/>
              <a:ahLst/>
              <a:cxnLst/>
              <a:rect l="l" t="t" r="r" b="b"/>
              <a:pathLst>
                <a:path w="1313179" h="415289">
                  <a:moveTo>
                    <a:pt x="1313126" y="0"/>
                  </a:moveTo>
                  <a:lnTo>
                    <a:pt x="0" y="0"/>
                  </a:lnTo>
                  <a:lnTo>
                    <a:pt x="0" y="414973"/>
                  </a:lnTo>
                  <a:lnTo>
                    <a:pt x="1313126" y="414973"/>
                  </a:lnTo>
                  <a:lnTo>
                    <a:pt x="1313126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21938" y="2126657"/>
              <a:ext cx="1313180" cy="415290"/>
            </a:xfrm>
            <a:custGeom>
              <a:avLst/>
              <a:gdLst/>
              <a:ahLst/>
              <a:cxnLst/>
              <a:rect l="l" t="t" r="r" b="b"/>
              <a:pathLst>
                <a:path w="1313179" h="415289">
                  <a:moveTo>
                    <a:pt x="0" y="0"/>
                  </a:moveTo>
                  <a:lnTo>
                    <a:pt x="1313125" y="0"/>
                  </a:lnTo>
                  <a:lnTo>
                    <a:pt x="1313125" y="414973"/>
                  </a:lnTo>
                  <a:lnTo>
                    <a:pt x="0" y="41497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38197" y="2126665"/>
              <a:ext cx="4881880" cy="415290"/>
            </a:xfrm>
            <a:custGeom>
              <a:avLst/>
              <a:gdLst/>
              <a:ahLst/>
              <a:cxnLst/>
              <a:rect l="l" t="t" r="r" b="b"/>
              <a:pathLst>
                <a:path w="4881880" h="415289">
                  <a:moveTo>
                    <a:pt x="4881423" y="0"/>
                  </a:moveTo>
                  <a:lnTo>
                    <a:pt x="0" y="0"/>
                  </a:lnTo>
                  <a:lnTo>
                    <a:pt x="0" y="361137"/>
                  </a:lnTo>
                  <a:lnTo>
                    <a:pt x="0" y="414972"/>
                  </a:lnTo>
                  <a:lnTo>
                    <a:pt x="4881423" y="414972"/>
                  </a:lnTo>
                  <a:lnTo>
                    <a:pt x="4881423" y="361137"/>
                  </a:lnTo>
                  <a:lnTo>
                    <a:pt x="4881423" y="0"/>
                  </a:lnTo>
                  <a:close/>
                </a:path>
              </a:pathLst>
            </a:custGeom>
            <a:solidFill>
              <a:srgbClr val="4180FF">
                <a:alpha val="6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2070" y="2459534"/>
              <a:ext cx="5436235" cy="5715"/>
            </a:xfrm>
            <a:custGeom>
              <a:avLst/>
              <a:gdLst/>
              <a:ahLst/>
              <a:cxnLst/>
              <a:rect l="l" t="t" r="r" b="b"/>
              <a:pathLst>
                <a:path w="5436234" h="5714">
                  <a:moveTo>
                    <a:pt x="0" y="5505"/>
                  </a:moveTo>
                  <a:lnTo>
                    <a:pt x="5435989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6866" y="2406008"/>
              <a:ext cx="115953" cy="1179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7311" y="2400656"/>
              <a:ext cx="115954" cy="1179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4323" y="2364233"/>
              <a:ext cx="182891" cy="18287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59003" y="2205922"/>
              <a:ext cx="5466715" cy="168910"/>
            </a:xfrm>
            <a:custGeom>
              <a:avLst/>
              <a:gdLst/>
              <a:ahLst/>
              <a:cxnLst/>
              <a:rect l="l" t="t" r="r" b="b"/>
              <a:pathLst>
                <a:path w="5466715" h="168910">
                  <a:moveTo>
                    <a:pt x="0" y="168311"/>
                  </a:moveTo>
                  <a:lnTo>
                    <a:pt x="546617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810" y="2312972"/>
              <a:ext cx="117232" cy="11785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3140" y="2149330"/>
              <a:ext cx="117232" cy="11785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2338" y="2193363"/>
              <a:ext cx="182891" cy="18287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12710" y="1665004"/>
              <a:ext cx="5489575" cy="546100"/>
            </a:xfrm>
            <a:custGeom>
              <a:avLst/>
              <a:gdLst/>
              <a:ahLst/>
              <a:cxnLst/>
              <a:rect l="l" t="t" r="r" b="b"/>
              <a:pathLst>
                <a:path w="5489575" h="546100">
                  <a:moveTo>
                    <a:pt x="0" y="545874"/>
                  </a:moveTo>
                  <a:lnTo>
                    <a:pt x="548941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7629" y="2144707"/>
              <a:ext cx="119771" cy="1173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7436" y="1613846"/>
              <a:ext cx="119773" cy="1173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8991" y="1858552"/>
              <a:ext cx="182890" cy="18287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305846" y="1338830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Detector</a:t>
            </a:r>
            <a:endParaRPr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645243" y="1621093"/>
            <a:ext cx="1645285" cy="1578610"/>
            <a:chOff x="1121242" y="1621093"/>
            <a:chExt cx="1645285" cy="1578610"/>
          </a:xfrm>
        </p:grpSpPr>
        <p:sp>
          <p:nvSpPr>
            <p:cNvPr id="24" name="object 24"/>
            <p:cNvSpPr/>
            <p:nvPr/>
          </p:nvSpPr>
          <p:spPr>
            <a:xfrm>
              <a:off x="1178263" y="1633793"/>
              <a:ext cx="10795" cy="419734"/>
            </a:xfrm>
            <a:custGeom>
              <a:avLst/>
              <a:gdLst/>
              <a:ahLst/>
              <a:cxnLst/>
              <a:rect l="l" t="t" r="r" b="b"/>
              <a:pathLst>
                <a:path w="10794" h="419735">
                  <a:moveTo>
                    <a:pt x="10584" y="0"/>
                  </a:moveTo>
                  <a:lnTo>
                    <a:pt x="0" y="41917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242" y="1961163"/>
              <a:ext cx="117870" cy="11700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609263" y="2578690"/>
              <a:ext cx="113030" cy="608330"/>
            </a:xfrm>
            <a:custGeom>
              <a:avLst/>
              <a:gdLst/>
              <a:ahLst/>
              <a:cxnLst/>
              <a:rect l="l" t="t" r="r" b="b"/>
              <a:pathLst>
                <a:path w="113030" h="608330">
                  <a:moveTo>
                    <a:pt x="0" y="607837"/>
                  </a:moveTo>
                  <a:lnTo>
                    <a:pt x="112873" y="0"/>
                  </a:lnTo>
                </a:path>
              </a:pathLst>
            </a:custGeom>
            <a:ln w="25399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0323" y="2553909"/>
              <a:ext cx="115926" cy="12213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270599" y="3153776"/>
            <a:ext cx="180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3366FF"/>
                </a:solidFill>
                <a:latin typeface="Arial"/>
                <a:cs typeface="Arial"/>
              </a:rPr>
              <a:t>Line</a:t>
            </a:r>
            <a:r>
              <a:rPr spc="-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366FF"/>
                </a:solidFill>
                <a:latin typeface="Arial"/>
                <a:cs typeface="Arial"/>
              </a:rPr>
              <a:t>of</a:t>
            </a:r>
            <a:r>
              <a:rPr spc="-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366FF"/>
                </a:solidFill>
                <a:latin typeface="Arial"/>
                <a:cs typeface="Arial"/>
              </a:rPr>
              <a:t>Response</a:t>
            </a:r>
            <a:endParaRPr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125437" y="2475326"/>
            <a:ext cx="118110" cy="562610"/>
            <a:chOff x="6601437" y="2475326"/>
            <a:chExt cx="118110" cy="562610"/>
          </a:xfrm>
        </p:grpSpPr>
        <p:sp>
          <p:nvSpPr>
            <p:cNvPr id="30" name="object 30"/>
            <p:cNvSpPr/>
            <p:nvPr/>
          </p:nvSpPr>
          <p:spPr>
            <a:xfrm>
              <a:off x="6656166" y="2500494"/>
              <a:ext cx="29209" cy="524510"/>
            </a:xfrm>
            <a:custGeom>
              <a:avLst/>
              <a:gdLst/>
              <a:ahLst/>
              <a:cxnLst/>
              <a:rect l="l" t="t" r="r" b="b"/>
              <a:pathLst>
                <a:path w="29209" h="524510">
                  <a:moveTo>
                    <a:pt x="28642" y="524399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01437" y="2475326"/>
              <a:ext cx="117732" cy="11817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516888" y="2969047"/>
            <a:ext cx="2110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Annihilation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Photons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55905" y="3955184"/>
            <a:ext cx="7948930" cy="21894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5600" marR="720725" indent="-342900">
              <a:lnSpc>
                <a:spcPts val="2600"/>
              </a:lnSpc>
              <a:spcBef>
                <a:spcPts val="21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ACD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significantly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restricts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volume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that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detectors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are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sensitive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annihilation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photons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ct val="102299"/>
              </a:lnSpc>
              <a:spcBef>
                <a:spcPts val="4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Only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annihilation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photons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that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originate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locations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within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tube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line of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response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(LOR)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can be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detected</a:t>
            </a:r>
            <a:endParaRPr sz="2200">
              <a:latin typeface="Arial"/>
              <a:cs typeface="Arial"/>
            </a:endParaRPr>
          </a:p>
          <a:p>
            <a:pPr marL="355600" marR="798830" indent="-342900">
              <a:lnSpc>
                <a:spcPct val="102299"/>
              </a:lnSpc>
              <a:spcBef>
                <a:spcPts val="4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ACD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form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electronic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collimation (vs.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absorptive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SPECT)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84690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Coincidence </a:t>
            </a:r>
            <a:r>
              <a:rPr spc="-10" dirty="0"/>
              <a:t>Binning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8995" y="4565260"/>
            <a:ext cx="7653020" cy="11684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indent="-342900"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LORs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can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formed between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many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detector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combinations</a:t>
            </a:r>
            <a:endParaRPr sz="2200">
              <a:latin typeface="Arial"/>
              <a:cs typeface="Arial"/>
            </a:endParaRPr>
          </a:p>
          <a:p>
            <a:pPr marL="354965" marR="113030" indent="-342900">
              <a:lnSpc>
                <a:spcPts val="26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location (index)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detectors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involved in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coincidence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detection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determine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sinogram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bin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74982" y="1027550"/>
            <a:ext cx="5486400" cy="3206750"/>
            <a:chOff x="1650982" y="1027550"/>
            <a:chExt cx="5486400" cy="3206750"/>
          </a:xfrm>
        </p:grpSpPr>
        <p:sp>
          <p:nvSpPr>
            <p:cNvPr id="5" name="object 5"/>
            <p:cNvSpPr/>
            <p:nvPr/>
          </p:nvSpPr>
          <p:spPr>
            <a:xfrm>
              <a:off x="1650982" y="1027550"/>
              <a:ext cx="5486400" cy="3206750"/>
            </a:xfrm>
            <a:custGeom>
              <a:avLst/>
              <a:gdLst/>
              <a:ahLst/>
              <a:cxnLst/>
              <a:rect l="l" t="t" r="r" b="b"/>
              <a:pathLst>
                <a:path w="5486400" h="3206750">
                  <a:moveTo>
                    <a:pt x="5486400" y="0"/>
                  </a:moveTo>
                  <a:lnTo>
                    <a:pt x="0" y="0"/>
                  </a:lnTo>
                  <a:lnTo>
                    <a:pt x="0" y="3206662"/>
                  </a:lnTo>
                  <a:lnTo>
                    <a:pt x="5486400" y="3206662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0147" y="1249888"/>
              <a:ext cx="2797059" cy="27850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2747" y="1863037"/>
              <a:ext cx="1693045" cy="16930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7743" y="1911262"/>
              <a:ext cx="1488090" cy="14880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49201" y="1345364"/>
              <a:ext cx="0" cy="2602865"/>
            </a:xfrm>
            <a:custGeom>
              <a:avLst/>
              <a:gdLst/>
              <a:ahLst/>
              <a:cxnLst/>
              <a:rect l="l" t="t" r="r" b="b"/>
              <a:pathLst>
                <a:path h="2602865">
                  <a:moveTo>
                    <a:pt x="0" y="0"/>
                  </a:moveTo>
                  <a:lnTo>
                    <a:pt x="0" y="2602706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01569" y="1313624"/>
              <a:ext cx="95250" cy="2666365"/>
            </a:xfrm>
            <a:custGeom>
              <a:avLst/>
              <a:gdLst/>
              <a:ahLst/>
              <a:cxnLst/>
              <a:rect l="l" t="t" r="r" b="b"/>
              <a:pathLst>
                <a:path w="95250" h="2666365">
                  <a:moveTo>
                    <a:pt x="95250" y="2570950"/>
                  </a:moveTo>
                  <a:lnTo>
                    <a:pt x="0" y="2570950"/>
                  </a:lnTo>
                  <a:lnTo>
                    <a:pt x="47625" y="2666200"/>
                  </a:lnTo>
                  <a:lnTo>
                    <a:pt x="95250" y="2570950"/>
                  </a:lnTo>
                  <a:close/>
                </a:path>
                <a:path w="95250" h="2666365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10796" y="1345364"/>
              <a:ext cx="0" cy="2602865"/>
            </a:xfrm>
            <a:custGeom>
              <a:avLst/>
              <a:gdLst/>
              <a:ahLst/>
              <a:cxnLst/>
              <a:rect l="l" t="t" r="r" b="b"/>
              <a:pathLst>
                <a:path h="2602865">
                  <a:moveTo>
                    <a:pt x="0" y="0"/>
                  </a:moveTo>
                  <a:lnTo>
                    <a:pt x="0" y="2602706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63164" y="1313624"/>
              <a:ext cx="95250" cy="2666365"/>
            </a:xfrm>
            <a:custGeom>
              <a:avLst/>
              <a:gdLst/>
              <a:ahLst/>
              <a:cxnLst/>
              <a:rect l="l" t="t" r="r" b="b"/>
              <a:pathLst>
                <a:path w="95250" h="2666365">
                  <a:moveTo>
                    <a:pt x="95250" y="2570950"/>
                  </a:moveTo>
                  <a:lnTo>
                    <a:pt x="0" y="2570950"/>
                  </a:lnTo>
                  <a:lnTo>
                    <a:pt x="47625" y="2666200"/>
                  </a:lnTo>
                  <a:lnTo>
                    <a:pt x="95250" y="2570950"/>
                  </a:lnTo>
                  <a:close/>
                </a:path>
                <a:path w="95250" h="2666365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58896" y="1345364"/>
              <a:ext cx="0" cy="2602865"/>
            </a:xfrm>
            <a:custGeom>
              <a:avLst/>
              <a:gdLst/>
              <a:ahLst/>
              <a:cxnLst/>
              <a:rect l="l" t="t" r="r" b="b"/>
              <a:pathLst>
                <a:path h="2602865">
                  <a:moveTo>
                    <a:pt x="0" y="0"/>
                  </a:moveTo>
                  <a:lnTo>
                    <a:pt x="0" y="2602706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1270" y="1313624"/>
              <a:ext cx="95250" cy="2666365"/>
            </a:xfrm>
            <a:custGeom>
              <a:avLst/>
              <a:gdLst/>
              <a:ahLst/>
              <a:cxnLst/>
              <a:rect l="l" t="t" r="r" b="b"/>
              <a:pathLst>
                <a:path w="95250" h="2666365">
                  <a:moveTo>
                    <a:pt x="95250" y="2570950"/>
                  </a:moveTo>
                  <a:lnTo>
                    <a:pt x="0" y="2570950"/>
                  </a:lnTo>
                  <a:lnTo>
                    <a:pt x="47625" y="2666200"/>
                  </a:lnTo>
                  <a:lnTo>
                    <a:pt x="95250" y="2570950"/>
                  </a:lnTo>
                  <a:close/>
                </a:path>
                <a:path w="95250" h="2666365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84846" y="1345364"/>
              <a:ext cx="0" cy="2602865"/>
            </a:xfrm>
            <a:custGeom>
              <a:avLst/>
              <a:gdLst/>
              <a:ahLst/>
              <a:cxnLst/>
              <a:rect l="l" t="t" r="r" b="b"/>
              <a:pathLst>
                <a:path h="2602865">
                  <a:moveTo>
                    <a:pt x="0" y="0"/>
                  </a:moveTo>
                  <a:lnTo>
                    <a:pt x="0" y="2602706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37217" y="1313624"/>
              <a:ext cx="95250" cy="2666365"/>
            </a:xfrm>
            <a:custGeom>
              <a:avLst/>
              <a:gdLst/>
              <a:ahLst/>
              <a:cxnLst/>
              <a:rect l="l" t="t" r="r" b="b"/>
              <a:pathLst>
                <a:path w="95250" h="2666365">
                  <a:moveTo>
                    <a:pt x="95250" y="2570950"/>
                  </a:moveTo>
                  <a:lnTo>
                    <a:pt x="0" y="2570950"/>
                  </a:lnTo>
                  <a:lnTo>
                    <a:pt x="47625" y="2666200"/>
                  </a:lnTo>
                  <a:lnTo>
                    <a:pt x="95250" y="2570950"/>
                  </a:lnTo>
                  <a:close/>
                </a:path>
                <a:path w="95250" h="2666365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0490" y="1345364"/>
              <a:ext cx="0" cy="2602865"/>
            </a:xfrm>
            <a:custGeom>
              <a:avLst/>
              <a:gdLst/>
              <a:ahLst/>
              <a:cxnLst/>
              <a:rect l="l" t="t" r="r" b="b"/>
              <a:pathLst>
                <a:path h="2602865">
                  <a:moveTo>
                    <a:pt x="0" y="0"/>
                  </a:moveTo>
                  <a:lnTo>
                    <a:pt x="0" y="2602706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72865" y="1313624"/>
              <a:ext cx="95250" cy="2666365"/>
            </a:xfrm>
            <a:custGeom>
              <a:avLst/>
              <a:gdLst/>
              <a:ahLst/>
              <a:cxnLst/>
              <a:rect l="l" t="t" r="r" b="b"/>
              <a:pathLst>
                <a:path w="95250" h="2666365">
                  <a:moveTo>
                    <a:pt x="95250" y="2570950"/>
                  </a:moveTo>
                  <a:lnTo>
                    <a:pt x="0" y="2570950"/>
                  </a:lnTo>
                  <a:lnTo>
                    <a:pt x="47625" y="2666200"/>
                  </a:lnTo>
                  <a:lnTo>
                    <a:pt x="95250" y="2570950"/>
                  </a:lnTo>
                  <a:close/>
                </a:path>
                <a:path w="95250" h="2666365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48207" y="2525659"/>
              <a:ext cx="523875" cy="275590"/>
            </a:xfrm>
            <a:custGeom>
              <a:avLst/>
              <a:gdLst/>
              <a:ahLst/>
              <a:cxnLst/>
              <a:rect l="l" t="t" r="r" b="b"/>
              <a:pathLst>
                <a:path w="523875" h="275589">
                  <a:moveTo>
                    <a:pt x="392690" y="0"/>
                  </a:moveTo>
                  <a:lnTo>
                    <a:pt x="392690" y="68893"/>
                  </a:lnTo>
                  <a:lnTo>
                    <a:pt x="0" y="68893"/>
                  </a:lnTo>
                  <a:lnTo>
                    <a:pt x="0" y="206679"/>
                  </a:lnTo>
                  <a:lnTo>
                    <a:pt x="392690" y="206679"/>
                  </a:lnTo>
                  <a:lnTo>
                    <a:pt x="392690" y="275573"/>
                  </a:lnTo>
                  <a:lnTo>
                    <a:pt x="523587" y="137787"/>
                  </a:lnTo>
                  <a:lnTo>
                    <a:pt x="39269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179134" y="1475219"/>
            <a:ext cx="991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u="sng" spc="-10" dirty="0">
                <a:solidFill>
                  <a:srgbClr val="FFFF00"/>
                </a:solidFill>
                <a:uFill>
                  <a:solidFill>
                    <a:srgbClr val="FFFB00"/>
                  </a:solidFill>
                </a:uFill>
                <a:latin typeface="Arial"/>
                <a:cs typeface="Arial"/>
              </a:rPr>
              <a:t>Sinogram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92382" y="1054069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dirty="0">
                <a:solidFill>
                  <a:srgbClr val="FFFF00"/>
                </a:solidFill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08652" y="1149113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dirty="0">
                <a:solidFill>
                  <a:srgbClr val="FFFF00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83955" y="1309707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dirty="0">
                <a:solidFill>
                  <a:srgbClr val="FFFF00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18291" y="1519463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dirty="0">
                <a:solidFill>
                  <a:srgbClr val="FFFF00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970411" y="1786690"/>
            <a:ext cx="203835" cy="315595"/>
            <a:chOff x="4446410" y="1786689"/>
            <a:chExt cx="203835" cy="315595"/>
          </a:xfrm>
        </p:grpSpPr>
        <p:sp>
          <p:nvSpPr>
            <p:cNvPr id="26" name="object 26"/>
            <p:cNvSpPr/>
            <p:nvPr/>
          </p:nvSpPr>
          <p:spPr>
            <a:xfrm>
              <a:off x="4459110" y="1799389"/>
              <a:ext cx="153670" cy="278130"/>
            </a:xfrm>
            <a:custGeom>
              <a:avLst/>
              <a:gdLst/>
              <a:ahLst/>
              <a:cxnLst/>
              <a:rect l="l" t="t" r="r" b="b"/>
              <a:pathLst>
                <a:path w="153670" h="278130">
                  <a:moveTo>
                    <a:pt x="0" y="0"/>
                  </a:moveTo>
                  <a:lnTo>
                    <a:pt x="52387" y="42862"/>
                  </a:lnTo>
                  <a:lnTo>
                    <a:pt x="86518" y="100806"/>
                  </a:lnTo>
                  <a:lnTo>
                    <a:pt x="106362" y="140493"/>
                  </a:lnTo>
                  <a:lnTo>
                    <a:pt x="125412" y="187324"/>
                  </a:lnTo>
                  <a:lnTo>
                    <a:pt x="147637" y="257175"/>
                  </a:lnTo>
                  <a:lnTo>
                    <a:pt x="153129" y="278043"/>
                  </a:lnTo>
                </a:path>
              </a:pathLst>
            </a:custGeom>
            <a:ln w="253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5921" y="1978317"/>
              <a:ext cx="114026" cy="123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888" y="101094"/>
            <a:ext cx="9051472" cy="1015663"/>
          </a:xfrm>
          <a:prstGeom prst="rect">
            <a:avLst/>
          </a:prstGeom>
        </p:spPr>
        <p:txBody>
          <a:bodyPr vert="horz" wrap="square" lIns="0" tIns="83820" rIns="0" bIns="0" rtlCol="0" anchor="ctr">
            <a:spAutoFit/>
          </a:bodyPr>
          <a:lstStyle/>
          <a:p>
            <a:pPr marL="2057400">
              <a:lnSpc>
                <a:spcPct val="100000"/>
              </a:lnSpc>
              <a:spcBef>
                <a:spcPts val="660"/>
              </a:spcBef>
            </a:pPr>
            <a:r>
              <a:rPr dirty="0"/>
              <a:t>PET</a:t>
            </a:r>
            <a:r>
              <a:rPr spc="-55" dirty="0"/>
              <a:t> </a:t>
            </a:r>
            <a:r>
              <a:rPr spc="-10" dirty="0"/>
              <a:t>Scanners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800" u="sng" spc="-10" dirty="0">
                <a:uFill>
                  <a:solidFill>
                    <a:srgbClr val="000000"/>
                  </a:solidFill>
                </a:uFill>
              </a:rPr>
              <a:t>Whole-</a:t>
            </a:r>
            <a:r>
              <a:rPr sz="1800" u="sng" dirty="0">
                <a:uFill>
                  <a:solidFill>
                    <a:srgbClr val="000000"/>
                  </a:solidFill>
                </a:uFill>
              </a:rPr>
              <a:t>Body</a:t>
            </a:r>
            <a:r>
              <a:rPr sz="1800" u="sng" spc="5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</a:rPr>
              <a:t>Scanner</a:t>
            </a:r>
            <a:endParaRPr sz="18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8282" y="1154542"/>
            <a:ext cx="3247157" cy="22859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1092" y="2080531"/>
            <a:ext cx="2264554" cy="26865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51490" y="1651942"/>
            <a:ext cx="226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Small</a:t>
            </a:r>
            <a:r>
              <a:rPr u="sng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Animal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Scanner</a:t>
            </a:r>
            <a:endParaRPr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2954" y="3886056"/>
            <a:ext cx="2203046" cy="23771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11574" y="3510767"/>
            <a:ext cx="256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Dedicated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Brain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Scanner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PET</a:t>
            </a:r>
            <a:r>
              <a:rPr spc="-55" dirty="0"/>
              <a:t> </a:t>
            </a:r>
            <a:r>
              <a:rPr spc="-10" dirty="0"/>
              <a:t>Detectors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3317" y="1119862"/>
            <a:ext cx="7130882" cy="36839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94328" y="5156470"/>
            <a:ext cx="7838440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4965" marR="5080" indent="-342900">
              <a:lnSpc>
                <a:spcPts val="2600"/>
              </a:lnSpc>
              <a:spcBef>
                <a:spcPts val="21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latin typeface="Arial"/>
                <a:cs typeface="Arial"/>
              </a:rPr>
              <a:t>Detector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blocks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arranged into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detector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rings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 </a:t>
            </a:r>
            <a:r>
              <a:rPr sz="2200" spc="-10" dirty="0">
                <a:latin typeface="Arial"/>
                <a:cs typeface="Arial"/>
              </a:rPr>
              <a:t>maximize </a:t>
            </a:r>
            <a:r>
              <a:rPr sz="2200" dirty="0">
                <a:latin typeface="Arial"/>
                <a:cs typeface="Arial"/>
              </a:rPr>
              <a:t>gamma-ray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detection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SPECT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Overview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57124" y="964158"/>
            <a:ext cx="8251190" cy="23063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69900" marR="5080" indent="-457200">
              <a:lnSpc>
                <a:spcPts val="3300"/>
              </a:lnSpc>
              <a:spcBef>
                <a:spcPts val="2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One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more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gamma cameras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 rotated </a:t>
            </a:r>
            <a:r>
              <a:rPr sz="2800" spc="-10" dirty="0">
                <a:latin typeface="Arial"/>
                <a:cs typeface="Arial"/>
              </a:rPr>
              <a:t>around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subject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during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 </a:t>
            </a:r>
            <a:r>
              <a:rPr sz="2800" spc="-10" dirty="0">
                <a:latin typeface="Arial"/>
                <a:cs typeface="Arial"/>
              </a:rPr>
              <a:t>acquisition</a:t>
            </a:r>
            <a:endParaRPr sz="2800">
              <a:latin typeface="Arial"/>
              <a:cs typeface="Arial"/>
            </a:endParaRPr>
          </a:p>
          <a:p>
            <a:pPr marL="469900" marR="1092200" indent="-457200">
              <a:lnSpc>
                <a:spcPct val="99700"/>
              </a:lnSpc>
              <a:spcBef>
                <a:spcPts val="115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Estimates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3D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tracer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distribution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are </a:t>
            </a:r>
            <a:r>
              <a:rPr sz="2800" dirty="0">
                <a:latin typeface="Arial"/>
                <a:cs typeface="Arial"/>
              </a:rPr>
              <a:t>computed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tomographic</a:t>
            </a:r>
            <a:r>
              <a:rPr sz="2800" spc="-10" dirty="0">
                <a:latin typeface="Arial"/>
                <a:cs typeface="Arial"/>
              </a:rPr>
              <a:t> reconstruction algorithms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967" y="3676952"/>
            <a:ext cx="3341075" cy="22859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425456" y="3570918"/>
            <a:ext cx="2478405" cy="2526030"/>
            <a:chOff x="4901455" y="3570918"/>
            <a:chExt cx="2478405" cy="2526030"/>
          </a:xfrm>
        </p:grpSpPr>
        <p:sp>
          <p:nvSpPr>
            <p:cNvPr id="6" name="object 6"/>
            <p:cNvSpPr/>
            <p:nvPr/>
          </p:nvSpPr>
          <p:spPr>
            <a:xfrm>
              <a:off x="5313896" y="4084015"/>
              <a:ext cx="1544320" cy="218440"/>
            </a:xfrm>
            <a:custGeom>
              <a:avLst/>
              <a:gdLst/>
              <a:ahLst/>
              <a:cxnLst/>
              <a:rect l="l" t="t" r="r" b="b"/>
              <a:pathLst>
                <a:path w="1544320" h="218439">
                  <a:moveTo>
                    <a:pt x="45796" y="0"/>
                  </a:moveTo>
                  <a:lnTo>
                    <a:pt x="0" y="0"/>
                  </a:lnTo>
                  <a:lnTo>
                    <a:pt x="0" y="218427"/>
                  </a:lnTo>
                  <a:lnTo>
                    <a:pt x="45796" y="218427"/>
                  </a:lnTo>
                  <a:lnTo>
                    <a:pt x="45796" y="0"/>
                  </a:lnTo>
                  <a:close/>
                </a:path>
                <a:path w="1544320" h="218439">
                  <a:moveTo>
                    <a:pt x="145046" y="0"/>
                  </a:moveTo>
                  <a:lnTo>
                    <a:pt x="99250" y="0"/>
                  </a:lnTo>
                  <a:lnTo>
                    <a:pt x="99250" y="218427"/>
                  </a:lnTo>
                  <a:lnTo>
                    <a:pt x="145046" y="218427"/>
                  </a:lnTo>
                  <a:lnTo>
                    <a:pt x="145046" y="0"/>
                  </a:lnTo>
                  <a:close/>
                </a:path>
                <a:path w="1544320" h="218439">
                  <a:moveTo>
                    <a:pt x="245287" y="0"/>
                  </a:moveTo>
                  <a:lnTo>
                    <a:pt x="199491" y="0"/>
                  </a:lnTo>
                  <a:lnTo>
                    <a:pt x="199491" y="218427"/>
                  </a:lnTo>
                  <a:lnTo>
                    <a:pt x="245287" y="218427"/>
                  </a:lnTo>
                  <a:lnTo>
                    <a:pt x="245287" y="0"/>
                  </a:lnTo>
                  <a:close/>
                </a:path>
                <a:path w="1544320" h="218439">
                  <a:moveTo>
                    <a:pt x="344538" y="0"/>
                  </a:moveTo>
                  <a:lnTo>
                    <a:pt x="298742" y="0"/>
                  </a:lnTo>
                  <a:lnTo>
                    <a:pt x="298742" y="218427"/>
                  </a:lnTo>
                  <a:lnTo>
                    <a:pt x="344538" y="218427"/>
                  </a:lnTo>
                  <a:lnTo>
                    <a:pt x="344538" y="0"/>
                  </a:lnTo>
                  <a:close/>
                </a:path>
                <a:path w="1544320" h="218439">
                  <a:moveTo>
                    <a:pt x="446189" y="0"/>
                  </a:moveTo>
                  <a:lnTo>
                    <a:pt x="400392" y="0"/>
                  </a:lnTo>
                  <a:lnTo>
                    <a:pt x="400392" y="218427"/>
                  </a:lnTo>
                  <a:lnTo>
                    <a:pt x="446189" y="218427"/>
                  </a:lnTo>
                  <a:lnTo>
                    <a:pt x="446189" y="0"/>
                  </a:lnTo>
                  <a:close/>
                </a:path>
                <a:path w="1544320" h="218439">
                  <a:moveTo>
                    <a:pt x="545452" y="0"/>
                  </a:moveTo>
                  <a:lnTo>
                    <a:pt x="499643" y="0"/>
                  </a:lnTo>
                  <a:lnTo>
                    <a:pt x="499643" y="218427"/>
                  </a:lnTo>
                  <a:lnTo>
                    <a:pt x="545452" y="218427"/>
                  </a:lnTo>
                  <a:lnTo>
                    <a:pt x="545452" y="0"/>
                  </a:lnTo>
                  <a:close/>
                </a:path>
                <a:path w="1544320" h="218439">
                  <a:moveTo>
                    <a:pt x="645680" y="0"/>
                  </a:moveTo>
                  <a:lnTo>
                    <a:pt x="599884" y="0"/>
                  </a:lnTo>
                  <a:lnTo>
                    <a:pt x="599884" y="218427"/>
                  </a:lnTo>
                  <a:lnTo>
                    <a:pt x="645680" y="218427"/>
                  </a:lnTo>
                  <a:lnTo>
                    <a:pt x="645680" y="0"/>
                  </a:lnTo>
                  <a:close/>
                </a:path>
                <a:path w="1544320" h="218439">
                  <a:moveTo>
                    <a:pt x="744943" y="0"/>
                  </a:moveTo>
                  <a:lnTo>
                    <a:pt x="699135" y="0"/>
                  </a:lnTo>
                  <a:lnTo>
                    <a:pt x="699135" y="218427"/>
                  </a:lnTo>
                  <a:lnTo>
                    <a:pt x="744943" y="218427"/>
                  </a:lnTo>
                  <a:lnTo>
                    <a:pt x="744943" y="0"/>
                  </a:lnTo>
                  <a:close/>
                </a:path>
                <a:path w="1544320" h="218439">
                  <a:moveTo>
                    <a:pt x="844956" y="0"/>
                  </a:moveTo>
                  <a:lnTo>
                    <a:pt x="799147" y="0"/>
                  </a:lnTo>
                  <a:lnTo>
                    <a:pt x="799147" y="218427"/>
                  </a:lnTo>
                  <a:lnTo>
                    <a:pt x="844956" y="218427"/>
                  </a:lnTo>
                  <a:lnTo>
                    <a:pt x="844956" y="0"/>
                  </a:lnTo>
                  <a:close/>
                </a:path>
                <a:path w="1544320" h="218439">
                  <a:moveTo>
                    <a:pt x="944206" y="0"/>
                  </a:moveTo>
                  <a:lnTo>
                    <a:pt x="898410" y="0"/>
                  </a:lnTo>
                  <a:lnTo>
                    <a:pt x="898410" y="218427"/>
                  </a:lnTo>
                  <a:lnTo>
                    <a:pt x="944206" y="218427"/>
                  </a:lnTo>
                  <a:lnTo>
                    <a:pt x="944206" y="0"/>
                  </a:lnTo>
                  <a:close/>
                </a:path>
                <a:path w="1544320" h="218439">
                  <a:moveTo>
                    <a:pt x="1044448" y="0"/>
                  </a:moveTo>
                  <a:lnTo>
                    <a:pt x="998639" y="0"/>
                  </a:lnTo>
                  <a:lnTo>
                    <a:pt x="998639" y="218427"/>
                  </a:lnTo>
                  <a:lnTo>
                    <a:pt x="1044448" y="218427"/>
                  </a:lnTo>
                  <a:lnTo>
                    <a:pt x="1044448" y="0"/>
                  </a:lnTo>
                  <a:close/>
                </a:path>
                <a:path w="1544320" h="218439">
                  <a:moveTo>
                    <a:pt x="1143698" y="0"/>
                  </a:moveTo>
                  <a:lnTo>
                    <a:pt x="1097902" y="0"/>
                  </a:lnTo>
                  <a:lnTo>
                    <a:pt x="1097902" y="218427"/>
                  </a:lnTo>
                  <a:lnTo>
                    <a:pt x="1143698" y="218427"/>
                  </a:lnTo>
                  <a:lnTo>
                    <a:pt x="1143698" y="0"/>
                  </a:lnTo>
                  <a:close/>
                </a:path>
                <a:path w="1544320" h="218439">
                  <a:moveTo>
                    <a:pt x="1245349" y="0"/>
                  </a:moveTo>
                  <a:lnTo>
                    <a:pt x="1199540" y="0"/>
                  </a:lnTo>
                  <a:lnTo>
                    <a:pt x="1199540" y="218427"/>
                  </a:lnTo>
                  <a:lnTo>
                    <a:pt x="1245349" y="218427"/>
                  </a:lnTo>
                  <a:lnTo>
                    <a:pt x="1245349" y="0"/>
                  </a:lnTo>
                  <a:close/>
                </a:path>
                <a:path w="1544320" h="218439">
                  <a:moveTo>
                    <a:pt x="1344599" y="0"/>
                  </a:moveTo>
                  <a:lnTo>
                    <a:pt x="1298803" y="0"/>
                  </a:lnTo>
                  <a:lnTo>
                    <a:pt x="1298803" y="218427"/>
                  </a:lnTo>
                  <a:lnTo>
                    <a:pt x="1344599" y="218427"/>
                  </a:lnTo>
                  <a:lnTo>
                    <a:pt x="1344599" y="0"/>
                  </a:lnTo>
                  <a:close/>
                </a:path>
                <a:path w="1544320" h="218439">
                  <a:moveTo>
                    <a:pt x="1444840" y="0"/>
                  </a:moveTo>
                  <a:lnTo>
                    <a:pt x="1399032" y="0"/>
                  </a:lnTo>
                  <a:lnTo>
                    <a:pt x="1399032" y="218427"/>
                  </a:lnTo>
                  <a:lnTo>
                    <a:pt x="1444840" y="218427"/>
                  </a:lnTo>
                  <a:lnTo>
                    <a:pt x="1444840" y="0"/>
                  </a:lnTo>
                  <a:close/>
                </a:path>
                <a:path w="1544320" h="218439">
                  <a:moveTo>
                    <a:pt x="1544091" y="0"/>
                  </a:moveTo>
                  <a:lnTo>
                    <a:pt x="1498295" y="0"/>
                  </a:lnTo>
                  <a:lnTo>
                    <a:pt x="1498295" y="218427"/>
                  </a:lnTo>
                  <a:lnTo>
                    <a:pt x="1544091" y="218427"/>
                  </a:lnTo>
                  <a:lnTo>
                    <a:pt x="1544091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895" y="3989768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1544101" y="0"/>
                  </a:moveTo>
                  <a:lnTo>
                    <a:pt x="0" y="0"/>
                  </a:lnTo>
                  <a:lnTo>
                    <a:pt x="0" y="91059"/>
                  </a:lnTo>
                  <a:lnTo>
                    <a:pt x="1544101" y="91059"/>
                  </a:lnTo>
                  <a:lnTo>
                    <a:pt x="1544101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13895" y="3989768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0" y="0"/>
                  </a:moveTo>
                  <a:lnTo>
                    <a:pt x="1544101" y="0"/>
                  </a:lnTo>
                  <a:lnTo>
                    <a:pt x="1544101" y="91059"/>
                  </a:lnTo>
                  <a:lnTo>
                    <a:pt x="0" y="910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12873" y="3948348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5">
                  <a:moveTo>
                    <a:pt x="1544102" y="0"/>
                  </a:moveTo>
                  <a:lnTo>
                    <a:pt x="0" y="0"/>
                  </a:lnTo>
                  <a:lnTo>
                    <a:pt x="0" y="44653"/>
                  </a:lnTo>
                  <a:lnTo>
                    <a:pt x="1544102" y="44653"/>
                  </a:lnTo>
                  <a:lnTo>
                    <a:pt x="154410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2873" y="3948349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5">
                  <a:moveTo>
                    <a:pt x="0" y="0"/>
                  </a:moveTo>
                  <a:lnTo>
                    <a:pt x="1544101" y="0"/>
                  </a:lnTo>
                  <a:lnTo>
                    <a:pt x="1544101" y="44654"/>
                  </a:lnTo>
                  <a:lnTo>
                    <a:pt x="0" y="4465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0901" y="3570922"/>
              <a:ext cx="1507490" cy="377825"/>
            </a:xfrm>
            <a:custGeom>
              <a:avLst/>
              <a:gdLst/>
              <a:ahLst/>
              <a:cxnLst/>
              <a:rect l="l" t="t" r="r" b="b"/>
              <a:pathLst>
                <a:path w="1507490" h="377825">
                  <a:moveTo>
                    <a:pt x="158927" y="376580"/>
                  </a:moveTo>
                  <a:lnTo>
                    <a:pt x="136499" y="286867"/>
                  </a:lnTo>
                  <a:lnTo>
                    <a:pt x="136499" y="2565"/>
                  </a:lnTo>
                  <a:lnTo>
                    <a:pt x="22974" y="2565"/>
                  </a:lnTo>
                  <a:lnTo>
                    <a:pt x="22974" y="286651"/>
                  </a:lnTo>
                  <a:lnTo>
                    <a:pt x="22479" y="286651"/>
                  </a:lnTo>
                  <a:lnTo>
                    <a:pt x="0" y="376580"/>
                  </a:lnTo>
                  <a:lnTo>
                    <a:pt x="158927" y="376580"/>
                  </a:lnTo>
                  <a:close/>
                </a:path>
                <a:path w="1507490" h="377825">
                  <a:moveTo>
                    <a:pt x="329196" y="374015"/>
                  </a:moveTo>
                  <a:lnTo>
                    <a:pt x="306755" y="284251"/>
                  </a:lnTo>
                  <a:lnTo>
                    <a:pt x="306755" y="0"/>
                  </a:lnTo>
                  <a:lnTo>
                    <a:pt x="193243" y="0"/>
                  </a:lnTo>
                  <a:lnTo>
                    <a:pt x="193243" y="284086"/>
                  </a:lnTo>
                  <a:lnTo>
                    <a:pt x="192747" y="284086"/>
                  </a:lnTo>
                  <a:lnTo>
                    <a:pt x="170268" y="374015"/>
                  </a:lnTo>
                  <a:lnTo>
                    <a:pt x="329196" y="374015"/>
                  </a:lnTo>
                  <a:close/>
                </a:path>
                <a:path w="1507490" h="377825">
                  <a:moveTo>
                    <a:pt x="499986" y="374789"/>
                  </a:moveTo>
                  <a:lnTo>
                    <a:pt x="477545" y="285026"/>
                  </a:lnTo>
                  <a:lnTo>
                    <a:pt x="477545" y="774"/>
                  </a:lnTo>
                  <a:lnTo>
                    <a:pt x="364032" y="774"/>
                  </a:lnTo>
                  <a:lnTo>
                    <a:pt x="364032" y="284861"/>
                  </a:lnTo>
                  <a:lnTo>
                    <a:pt x="363537" y="284861"/>
                  </a:lnTo>
                  <a:lnTo>
                    <a:pt x="341058" y="374789"/>
                  </a:lnTo>
                  <a:lnTo>
                    <a:pt x="499986" y="374789"/>
                  </a:lnTo>
                  <a:close/>
                </a:path>
                <a:path w="1507490" h="377825">
                  <a:moveTo>
                    <a:pt x="670775" y="375564"/>
                  </a:moveTo>
                  <a:lnTo>
                    <a:pt x="648347" y="285851"/>
                  </a:lnTo>
                  <a:lnTo>
                    <a:pt x="648347" y="1549"/>
                  </a:lnTo>
                  <a:lnTo>
                    <a:pt x="534822" y="1549"/>
                  </a:lnTo>
                  <a:lnTo>
                    <a:pt x="534822" y="285635"/>
                  </a:lnTo>
                  <a:lnTo>
                    <a:pt x="534339" y="285635"/>
                  </a:lnTo>
                  <a:lnTo>
                    <a:pt x="511848" y="375564"/>
                  </a:lnTo>
                  <a:lnTo>
                    <a:pt x="670775" y="375564"/>
                  </a:lnTo>
                  <a:close/>
                </a:path>
                <a:path w="1507490" h="377825">
                  <a:moveTo>
                    <a:pt x="835926" y="377342"/>
                  </a:moveTo>
                  <a:lnTo>
                    <a:pt x="813485" y="287629"/>
                  </a:lnTo>
                  <a:lnTo>
                    <a:pt x="813485" y="3340"/>
                  </a:lnTo>
                  <a:lnTo>
                    <a:pt x="699960" y="3340"/>
                  </a:lnTo>
                  <a:lnTo>
                    <a:pt x="699960" y="287426"/>
                  </a:lnTo>
                  <a:lnTo>
                    <a:pt x="699477" y="287426"/>
                  </a:lnTo>
                  <a:lnTo>
                    <a:pt x="676998" y="377342"/>
                  </a:lnTo>
                  <a:lnTo>
                    <a:pt x="835926" y="377342"/>
                  </a:lnTo>
                  <a:close/>
                </a:path>
                <a:path w="1507490" h="377825">
                  <a:moveTo>
                    <a:pt x="1006182" y="374789"/>
                  </a:moveTo>
                  <a:lnTo>
                    <a:pt x="983754" y="285076"/>
                  </a:lnTo>
                  <a:lnTo>
                    <a:pt x="983754" y="774"/>
                  </a:lnTo>
                  <a:lnTo>
                    <a:pt x="870229" y="774"/>
                  </a:lnTo>
                  <a:lnTo>
                    <a:pt x="870229" y="284861"/>
                  </a:lnTo>
                  <a:lnTo>
                    <a:pt x="869746" y="284861"/>
                  </a:lnTo>
                  <a:lnTo>
                    <a:pt x="847255" y="374789"/>
                  </a:lnTo>
                  <a:lnTo>
                    <a:pt x="1006182" y="374789"/>
                  </a:lnTo>
                  <a:close/>
                </a:path>
                <a:path w="1507490" h="377825">
                  <a:moveTo>
                    <a:pt x="1176972" y="375564"/>
                  </a:moveTo>
                  <a:lnTo>
                    <a:pt x="1154544" y="285851"/>
                  </a:lnTo>
                  <a:lnTo>
                    <a:pt x="1154544" y="1549"/>
                  </a:lnTo>
                  <a:lnTo>
                    <a:pt x="1041019" y="1549"/>
                  </a:lnTo>
                  <a:lnTo>
                    <a:pt x="1041019" y="285635"/>
                  </a:lnTo>
                  <a:lnTo>
                    <a:pt x="1040536" y="285635"/>
                  </a:lnTo>
                  <a:lnTo>
                    <a:pt x="1018057" y="375564"/>
                  </a:lnTo>
                  <a:lnTo>
                    <a:pt x="1176972" y="375564"/>
                  </a:lnTo>
                  <a:close/>
                </a:path>
                <a:path w="1507490" h="377825">
                  <a:moveTo>
                    <a:pt x="1347774" y="376339"/>
                  </a:moveTo>
                  <a:lnTo>
                    <a:pt x="1325333" y="286613"/>
                  </a:lnTo>
                  <a:lnTo>
                    <a:pt x="1325333" y="2324"/>
                  </a:lnTo>
                  <a:lnTo>
                    <a:pt x="1211808" y="2324"/>
                  </a:lnTo>
                  <a:lnTo>
                    <a:pt x="1211808" y="286410"/>
                  </a:lnTo>
                  <a:lnTo>
                    <a:pt x="1211326" y="286410"/>
                  </a:lnTo>
                  <a:lnTo>
                    <a:pt x="1188847" y="376339"/>
                  </a:lnTo>
                  <a:lnTo>
                    <a:pt x="1347774" y="376339"/>
                  </a:lnTo>
                  <a:close/>
                </a:path>
                <a:path w="1507490" h="377825">
                  <a:moveTo>
                    <a:pt x="1506969" y="377101"/>
                  </a:moveTo>
                  <a:lnTo>
                    <a:pt x="1484541" y="287388"/>
                  </a:lnTo>
                  <a:lnTo>
                    <a:pt x="1484541" y="3098"/>
                  </a:lnTo>
                  <a:lnTo>
                    <a:pt x="1371015" y="3098"/>
                  </a:lnTo>
                  <a:lnTo>
                    <a:pt x="1371015" y="287172"/>
                  </a:lnTo>
                  <a:lnTo>
                    <a:pt x="1370533" y="287172"/>
                  </a:lnTo>
                  <a:lnTo>
                    <a:pt x="1348041" y="377101"/>
                  </a:lnTo>
                  <a:lnTo>
                    <a:pt x="1506969" y="377101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06218" y="3622814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1234439"/>
                  </a:moveTo>
                  <a:lnTo>
                    <a:pt x="934" y="1185967"/>
                  </a:lnTo>
                  <a:lnTo>
                    <a:pt x="3713" y="1137968"/>
                  </a:lnTo>
                  <a:lnTo>
                    <a:pt x="8304" y="1090477"/>
                  </a:lnTo>
                  <a:lnTo>
                    <a:pt x="14672" y="1043528"/>
                  </a:lnTo>
                  <a:lnTo>
                    <a:pt x="22783" y="997156"/>
                  </a:lnTo>
                  <a:lnTo>
                    <a:pt x="32602" y="951393"/>
                  </a:lnTo>
                  <a:lnTo>
                    <a:pt x="44095" y="906276"/>
                  </a:lnTo>
                  <a:lnTo>
                    <a:pt x="57228" y="861838"/>
                  </a:lnTo>
                  <a:lnTo>
                    <a:pt x="71966" y="818114"/>
                  </a:lnTo>
                  <a:lnTo>
                    <a:pt x="88275" y="775137"/>
                  </a:lnTo>
                  <a:lnTo>
                    <a:pt x="106121" y="732942"/>
                  </a:lnTo>
                  <a:lnTo>
                    <a:pt x="125469" y="691564"/>
                  </a:lnTo>
                  <a:lnTo>
                    <a:pt x="146286" y="651036"/>
                  </a:lnTo>
                  <a:lnTo>
                    <a:pt x="168537" y="611394"/>
                  </a:lnTo>
                  <a:lnTo>
                    <a:pt x="192187" y="572671"/>
                  </a:lnTo>
                  <a:lnTo>
                    <a:pt x="217202" y="534901"/>
                  </a:lnTo>
                  <a:lnTo>
                    <a:pt x="243549" y="498119"/>
                  </a:lnTo>
                  <a:lnTo>
                    <a:pt x="271192" y="462360"/>
                  </a:lnTo>
                  <a:lnTo>
                    <a:pt x="300098" y="427657"/>
                  </a:lnTo>
                  <a:lnTo>
                    <a:pt x="330231" y="394045"/>
                  </a:lnTo>
                  <a:lnTo>
                    <a:pt x="361558" y="361559"/>
                  </a:lnTo>
                  <a:lnTo>
                    <a:pt x="394045" y="330231"/>
                  </a:lnTo>
                  <a:lnTo>
                    <a:pt x="427657" y="300098"/>
                  </a:lnTo>
                  <a:lnTo>
                    <a:pt x="462360" y="271192"/>
                  </a:lnTo>
                  <a:lnTo>
                    <a:pt x="498119" y="243549"/>
                  </a:lnTo>
                  <a:lnTo>
                    <a:pt x="534901" y="217202"/>
                  </a:lnTo>
                  <a:lnTo>
                    <a:pt x="572671" y="192187"/>
                  </a:lnTo>
                  <a:lnTo>
                    <a:pt x="611394" y="168537"/>
                  </a:lnTo>
                  <a:lnTo>
                    <a:pt x="651036" y="146286"/>
                  </a:lnTo>
                  <a:lnTo>
                    <a:pt x="691564" y="125469"/>
                  </a:lnTo>
                  <a:lnTo>
                    <a:pt x="732942" y="106121"/>
                  </a:lnTo>
                  <a:lnTo>
                    <a:pt x="775137" y="88275"/>
                  </a:lnTo>
                  <a:lnTo>
                    <a:pt x="818113" y="71966"/>
                  </a:lnTo>
                  <a:lnTo>
                    <a:pt x="861838" y="57228"/>
                  </a:lnTo>
                  <a:lnTo>
                    <a:pt x="906276" y="44095"/>
                  </a:lnTo>
                  <a:lnTo>
                    <a:pt x="951393" y="32602"/>
                  </a:lnTo>
                  <a:lnTo>
                    <a:pt x="997156" y="22783"/>
                  </a:lnTo>
                  <a:lnTo>
                    <a:pt x="1043528" y="14672"/>
                  </a:lnTo>
                  <a:lnTo>
                    <a:pt x="1090477" y="8304"/>
                  </a:lnTo>
                  <a:lnTo>
                    <a:pt x="1137968" y="3713"/>
                  </a:lnTo>
                  <a:lnTo>
                    <a:pt x="1185967" y="934"/>
                  </a:lnTo>
                  <a:lnTo>
                    <a:pt x="1234439" y="0"/>
                  </a:lnTo>
                  <a:lnTo>
                    <a:pt x="1282911" y="934"/>
                  </a:lnTo>
                  <a:lnTo>
                    <a:pt x="1330910" y="3713"/>
                  </a:lnTo>
                  <a:lnTo>
                    <a:pt x="1378401" y="8304"/>
                  </a:lnTo>
                  <a:lnTo>
                    <a:pt x="1425350" y="14672"/>
                  </a:lnTo>
                  <a:lnTo>
                    <a:pt x="1471723" y="22783"/>
                  </a:lnTo>
                  <a:lnTo>
                    <a:pt x="1517485" y="32602"/>
                  </a:lnTo>
                  <a:lnTo>
                    <a:pt x="1562602" y="44095"/>
                  </a:lnTo>
                  <a:lnTo>
                    <a:pt x="1607040" y="57228"/>
                  </a:lnTo>
                  <a:lnTo>
                    <a:pt x="1650765" y="71966"/>
                  </a:lnTo>
                  <a:lnTo>
                    <a:pt x="1693742" y="88275"/>
                  </a:lnTo>
                  <a:lnTo>
                    <a:pt x="1735936" y="106121"/>
                  </a:lnTo>
                  <a:lnTo>
                    <a:pt x="1777315" y="125469"/>
                  </a:lnTo>
                  <a:lnTo>
                    <a:pt x="1817842" y="146286"/>
                  </a:lnTo>
                  <a:lnTo>
                    <a:pt x="1857485" y="168537"/>
                  </a:lnTo>
                  <a:lnTo>
                    <a:pt x="1896208" y="192187"/>
                  </a:lnTo>
                  <a:lnTo>
                    <a:pt x="1933977" y="217202"/>
                  </a:lnTo>
                  <a:lnTo>
                    <a:pt x="1970759" y="243549"/>
                  </a:lnTo>
                  <a:lnTo>
                    <a:pt x="2006518" y="271192"/>
                  </a:lnTo>
                  <a:lnTo>
                    <a:pt x="2041221" y="300098"/>
                  </a:lnTo>
                  <a:lnTo>
                    <a:pt x="2074833" y="330231"/>
                  </a:lnTo>
                  <a:lnTo>
                    <a:pt x="2107320" y="361559"/>
                  </a:lnTo>
                  <a:lnTo>
                    <a:pt x="2138647" y="394045"/>
                  </a:lnTo>
                  <a:lnTo>
                    <a:pt x="2168781" y="427657"/>
                  </a:lnTo>
                  <a:lnTo>
                    <a:pt x="2197686" y="462360"/>
                  </a:lnTo>
                  <a:lnTo>
                    <a:pt x="2225330" y="498119"/>
                  </a:lnTo>
                  <a:lnTo>
                    <a:pt x="2251676" y="534901"/>
                  </a:lnTo>
                  <a:lnTo>
                    <a:pt x="2276691" y="572671"/>
                  </a:lnTo>
                  <a:lnTo>
                    <a:pt x="2300342" y="611394"/>
                  </a:lnTo>
                  <a:lnTo>
                    <a:pt x="2322592" y="651036"/>
                  </a:lnTo>
                  <a:lnTo>
                    <a:pt x="2343409" y="691564"/>
                  </a:lnTo>
                  <a:lnTo>
                    <a:pt x="2362757" y="732942"/>
                  </a:lnTo>
                  <a:lnTo>
                    <a:pt x="2380603" y="775137"/>
                  </a:lnTo>
                  <a:lnTo>
                    <a:pt x="2396913" y="818114"/>
                  </a:lnTo>
                  <a:lnTo>
                    <a:pt x="2411651" y="861838"/>
                  </a:lnTo>
                  <a:lnTo>
                    <a:pt x="2424783" y="906276"/>
                  </a:lnTo>
                  <a:lnTo>
                    <a:pt x="2436276" y="951393"/>
                  </a:lnTo>
                  <a:lnTo>
                    <a:pt x="2446095" y="997156"/>
                  </a:lnTo>
                  <a:lnTo>
                    <a:pt x="2454206" y="1043528"/>
                  </a:lnTo>
                  <a:lnTo>
                    <a:pt x="2460574" y="1090477"/>
                  </a:lnTo>
                  <a:lnTo>
                    <a:pt x="2465165" y="1137968"/>
                  </a:lnTo>
                  <a:lnTo>
                    <a:pt x="2467945" y="1185967"/>
                  </a:lnTo>
                  <a:lnTo>
                    <a:pt x="2468879" y="1234439"/>
                  </a:lnTo>
                  <a:lnTo>
                    <a:pt x="2467945" y="1282911"/>
                  </a:lnTo>
                  <a:lnTo>
                    <a:pt x="2465165" y="1330910"/>
                  </a:lnTo>
                  <a:lnTo>
                    <a:pt x="2460574" y="1378401"/>
                  </a:lnTo>
                  <a:lnTo>
                    <a:pt x="2454206" y="1425350"/>
                  </a:lnTo>
                  <a:lnTo>
                    <a:pt x="2446095" y="1471723"/>
                  </a:lnTo>
                  <a:lnTo>
                    <a:pt x="2436276" y="1517485"/>
                  </a:lnTo>
                  <a:lnTo>
                    <a:pt x="2424783" y="1562602"/>
                  </a:lnTo>
                  <a:lnTo>
                    <a:pt x="2411651" y="1607040"/>
                  </a:lnTo>
                  <a:lnTo>
                    <a:pt x="2396913" y="1650765"/>
                  </a:lnTo>
                  <a:lnTo>
                    <a:pt x="2380603" y="1693741"/>
                  </a:lnTo>
                  <a:lnTo>
                    <a:pt x="2362757" y="1735936"/>
                  </a:lnTo>
                  <a:lnTo>
                    <a:pt x="2343409" y="1777314"/>
                  </a:lnTo>
                  <a:lnTo>
                    <a:pt x="2322592" y="1817842"/>
                  </a:lnTo>
                  <a:lnTo>
                    <a:pt x="2300342" y="1857484"/>
                  </a:lnTo>
                  <a:lnTo>
                    <a:pt x="2276691" y="1896207"/>
                  </a:lnTo>
                  <a:lnTo>
                    <a:pt x="2251676" y="1933977"/>
                  </a:lnTo>
                  <a:lnTo>
                    <a:pt x="2225330" y="1970759"/>
                  </a:lnTo>
                  <a:lnTo>
                    <a:pt x="2197686" y="2006518"/>
                  </a:lnTo>
                  <a:lnTo>
                    <a:pt x="2168781" y="2041221"/>
                  </a:lnTo>
                  <a:lnTo>
                    <a:pt x="2138647" y="2074833"/>
                  </a:lnTo>
                  <a:lnTo>
                    <a:pt x="2107320" y="2107320"/>
                  </a:lnTo>
                  <a:lnTo>
                    <a:pt x="2074833" y="2138647"/>
                  </a:lnTo>
                  <a:lnTo>
                    <a:pt x="2041221" y="2168781"/>
                  </a:lnTo>
                  <a:lnTo>
                    <a:pt x="2006518" y="2197686"/>
                  </a:lnTo>
                  <a:lnTo>
                    <a:pt x="1970759" y="2225329"/>
                  </a:lnTo>
                  <a:lnTo>
                    <a:pt x="1933977" y="2251676"/>
                  </a:lnTo>
                  <a:lnTo>
                    <a:pt x="1896208" y="2276691"/>
                  </a:lnTo>
                  <a:lnTo>
                    <a:pt x="1857485" y="2300341"/>
                  </a:lnTo>
                  <a:lnTo>
                    <a:pt x="1817842" y="2322592"/>
                  </a:lnTo>
                  <a:lnTo>
                    <a:pt x="1777315" y="2343409"/>
                  </a:lnTo>
                  <a:lnTo>
                    <a:pt x="1735936" y="2362757"/>
                  </a:lnTo>
                  <a:lnTo>
                    <a:pt x="1693742" y="2380603"/>
                  </a:lnTo>
                  <a:lnTo>
                    <a:pt x="1650765" y="2396913"/>
                  </a:lnTo>
                  <a:lnTo>
                    <a:pt x="1607040" y="2411651"/>
                  </a:lnTo>
                  <a:lnTo>
                    <a:pt x="1562602" y="2424783"/>
                  </a:lnTo>
                  <a:lnTo>
                    <a:pt x="1517485" y="2436276"/>
                  </a:lnTo>
                  <a:lnTo>
                    <a:pt x="1471723" y="2446095"/>
                  </a:lnTo>
                  <a:lnTo>
                    <a:pt x="1425350" y="2454206"/>
                  </a:lnTo>
                  <a:lnTo>
                    <a:pt x="1378401" y="2460574"/>
                  </a:lnTo>
                  <a:lnTo>
                    <a:pt x="1330910" y="2465165"/>
                  </a:lnTo>
                  <a:lnTo>
                    <a:pt x="1282911" y="2467945"/>
                  </a:lnTo>
                  <a:lnTo>
                    <a:pt x="1234439" y="2468879"/>
                  </a:lnTo>
                  <a:lnTo>
                    <a:pt x="1185967" y="2467945"/>
                  </a:lnTo>
                  <a:lnTo>
                    <a:pt x="1137968" y="2465165"/>
                  </a:lnTo>
                  <a:lnTo>
                    <a:pt x="1090477" y="2460574"/>
                  </a:lnTo>
                  <a:lnTo>
                    <a:pt x="1043528" y="2454206"/>
                  </a:lnTo>
                  <a:lnTo>
                    <a:pt x="997156" y="2446095"/>
                  </a:lnTo>
                  <a:lnTo>
                    <a:pt x="951393" y="2436276"/>
                  </a:lnTo>
                  <a:lnTo>
                    <a:pt x="906276" y="2424783"/>
                  </a:lnTo>
                  <a:lnTo>
                    <a:pt x="861838" y="2411651"/>
                  </a:lnTo>
                  <a:lnTo>
                    <a:pt x="818113" y="2396913"/>
                  </a:lnTo>
                  <a:lnTo>
                    <a:pt x="775137" y="2380603"/>
                  </a:lnTo>
                  <a:lnTo>
                    <a:pt x="732942" y="2362757"/>
                  </a:lnTo>
                  <a:lnTo>
                    <a:pt x="691564" y="2343409"/>
                  </a:lnTo>
                  <a:lnTo>
                    <a:pt x="651036" y="2322592"/>
                  </a:lnTo>
                  <a:lnTo>
                    <a:pt x="611394" y="2300341"/>
                  </a:lnTo>
                  <a:lnTo>
                    <a:pt x="572671" y="2276691"/>
                  </a:lnTo>
                  <a:lnTo>
                    <a:pt x="534901" y="2251676"/>
                  </a:lnTo>
                  <a:lnTo>
                    <a:pt x="498119" y="2225329"/>
                  </a:lnTo>
                  <a:lnTo>
                    <a:pt x="462360" y="2197686"/>
                  </a:lnTo>
                  <a:lnTo>
                    <a:pt x="427657" y="2168781"/>
                  </a:lnTo>
                  <a:lnTo>
                    <a:pt x="394045" y="2138647"/>
                  </a:lnTo>
                  <a:lnTo>
                    <a:pt x="361558" y="2107320"/>
                  </a:lnTo>
                  <a:lnTo>
                    <a:pt x="330231" y="2074833"/>
                  </a:lnTo>
                  <a:lnTo>
                    <a:pt x="300098" y="2041221"/>
                  </a:lnTo>
                  <a:lnTo>
                    <a:pt x="271192" y="2006518"/>
                  </a:lnTo>
                  <a:lnTo>
                    <a:pt x="243549" y="1970759"/>
                  </a:lnTo>
                  <a:lnTo>
                    <a:pt x="217202" y="1933977"/>
                  </a:lnTo>
                  <a:lnTo>
                    <a:pt x="192187" y="1896207"/>
                  </a:lnTo>
                  <a:lnTo>
                    <a:pt x="168537" y="1857484"/>
                  </a:lnTo>
                  <a:lnTo>
                    <a:pt x="146286" y="1817842"/>
                  </a:lnTo>
                  <a:lnTo>
                    <a:pt x="125469" y="1777314"/>
                  </a:lnTo>
                  <a:lnTo>
                    <a:pt x="106121" y="1735936"/>
                  </a:lnTo>
                  <a:lnTo>
                    <a:pt x="88275" y="1693741"/>
                  </a:lnTo>
                  <a:lnTo>
                    <a:pt x="71966" y="1650765"/>
                  </a:lnTo>
                  <a:lnTo>
                    <a:pt x="57228" y="1607040"/>
                  </a:lnTo>
                  <a:lnTo>
                    <a:pt x="44095" y="1562602"/>
                  </a:lnTo>
                  <a:lnTo>
                    <a:pt x="32602" y="1517485"/>
                  </a:lnTo>
                  <a:lnTo>
                    <a:pt x="22783" y="1471723"/>
                  </a:lnTo>
                  <a:lnTo>
                    <a:pt x="14672" y="1425350"/>
                  </a:lnTo>
                  <a:lnTo>
                    <a:pt x="8304" y="1378401"/>
                  </a:lnTo>
                  <a:lnTo>
                    <a:pt x="3713" y="1330910"/>
                  </a:lnTo>
                  <a:lnTo>
                    <a:pt x="934" y="1282911"/>
                  </a:lnTo>
                  <a:lnTo>
                    <a:pt x="0" y="123443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0591" y="4416904"/>
              <a:ext cx="687351" cy="7589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910620" y="3729761"/>
              <a:ext cx="269240" cy="232410"/>
            </a:xfrm>
            <a:custGeom>
              <a:avLst/>
              <a:gdLst/>
              <a:ahLst/>
              <a:cxnLst/>
              <a:rect l="l" t="t" r="r" b="b"/>
              <a:pathLst>
                <a:path w="269240" h="232410">
                  <a:moveTo>
                    <a:pt x="0" y="0"/>
                  </a:moveTo>
                  <a:lnTo>
                    <a:pt x="49212" y="17462"/>
                  </a:lnTo>
                  <a:lnTo>
                    <a:pt x="92868" y="36512"/>
                  </a:lnTo>
                  <a:lnTo>
                    <a:pt x="124618" y="57943"/>
                  </a:lnTo>
                  <a:lnTo>
                    <a:pt x="153193" y="84931"/>
                  </a:lnTo>
                  <a:lnTo>
                    <a:pt x="187324" y="118268"/>
                  </a:lnTo>
                  <a:lnTo>
                    <a:pt x="221456" y="157162"/>
                  </a:lnTo>
                  <a:lnTo>
                    <a:pt x="259556" y="216693"/>
                  </a:lnTo>
                  <a:lnTo>
                    <a:pt x="268881" y="232346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7809" y="3861130"/>
              <a:ext cx="104593" cy="122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69183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Block</a:t>
            </a:r>
            <a:r>
              <a:rPr spc="-15" dirty="0"/>
              <a:t> </a:t>
            </a:r>
            <a:r>
              <a:rPr spc="-10" dirty="0"/>
              <a:t>Detector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3339" y="999070"/>
            <a:ext cx="5202295" cy="52008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04420" y="1232316"/>
            <a:ext cx="3342640" cy="26647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81280" indent="-342900">
              <a:lnSpc>
                <a:spcPct val="99500"/>
              </a:lnSpc>
              <a:spcBef>
                <a:spcPts val="11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Blocks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are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partially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segmented</a:t>
            </a:r>
            <a:r>
              <a:rPr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into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long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crystals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(~2 </a:t>
            </a:r>
            <a:r>
              <a:rPr spc="-25" dirty="0">
                <a:solidFill>
                  <a:srgbClr val="FF0000"/>
                </a:solidFill>
                <a:latin typeface="Arial"/>
                <a:cs typeface="Arial"/>
              </a:rPr>
              <a:t>cm)</a:t>
            </a:r>
            <a:endParaRPr>
              <a:latin typeface="Arial"/>
              <a:cs typeface="Arial"/>
            </a:endParaRPr>
          </a:p>
          <a:p>
            <a:pPr marL="355600" marR="5080" indent="-342900">
              <a:lnSpc>
                <a:spcPct val="101899"/>
              </a:lnSpc>
              <a:spcBef>
                <a:spcPts val="50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Spread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scintillation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light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spc="-30" dirty="0">
                <a:solidFill>
                  <a:srgbClr val="FF0000"/>
                </a:solidFill>
                <a:latin typeface="Arial"/>
                <a:cs typeface="Arial"/>
              </a:rPr>
              <a:t>PMTs</a:t>
            </a:r>
            <a:r>
              <a:rPr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dependent</a:t>
            </a:r>
            <a:r>
              <a:rPr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interaction</a:t>
            </a:r>
            <a:r>
              <a:rPr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position</a:t>
            </a:r>
            <a:endParaRPr>
              <a:latin typeface="Arial"/>
              <a:cs typeface="Arial"/>
            </a:endParaRPr>
          </a:p>
          <a:p>
            <a:pPr marL="355600" marR="81280" indent="-342900">
              <a:lnSpc>
                <a:spcPct val="99500"/>
              </a:lnSpc>
              <a:spcBef>
                <a:spcPts val="55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Four</a:t>
            </a:r>
            <a:r>
              <a:rPr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30" dirty="0">
                <a:solidFill>
                  <a:srgbClr val="FF0000"/>
                </a:solidFill>
                <a:latin typeface="Arial"/>
                <a:cs typeface="Arial"/>
              </a:rPr>
              <a:t>PMTs</a:t>
            </a:r>
            <a:r>
              <a:rPr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read</a:t>
            </a:r>
            <a:r>
              <a:rPr spc="-25" dirty="0">
                <a:solidFill>
                  <a:srgbClr val="FF0000"/>
                </a:solidFill>
                <a:latin typeface="Arial"/>
                <a:cs typeface="Arial"/>
              </a:rPr>
              <a:t> out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scintillation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light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position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events</a:t>
            </a:r>
            <a:r>
              <a:rPr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Anger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Logic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Scintillators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88042" y="1030581"/>
            <a:ext cx="8164195" cy="2482850"/>
            <a:chOff x="664041" y="1030581"/>
            <a:chExt cx="8164195" cy="2482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954" y="1030581"/>
              <a:ext cx="8034066" cy="24827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3091" y="2928681"/>
              <a:ext cx="989330" cy="288925"/>
            </a:xfrm>
            <a:custGeom>
              <a:avLst/>
              <a:gdLst/>
              <a:ahLst/>
              <a:cxnLst/>
              <a:rect l="l" t="t" r="r" b="b"/>
              <a:pathLst>
                <a:path w="989330" h="288925">
                  <a:moveTo>
                    <a:pt x="0" y="0"/>
                  </a:moveTo>
                  <a:lnTo>
                    <a:pt x="989074" y="0"/>
                  </a:lnTo>
                  <a:lnTo>
                    <a:pt x="989074" y="288651"/>
                  </a:lnTo>
                  <a:lnTo>
                    <a:pt x="0" y="288651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78995" y="3884962"/>
            <a:ext cx="8154034" cy="17703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4965" marR="76835" indent="-342900" algn="just">
              <a:lnSpc>
                <a:spcPts val="2600"/>
              </a:lnSpc>
              <a:spcBef>
                <a:spcPts val="219"/>
              </a:spcBef>
              <a:buChar char="•"/>
              <a:tabLst>
                <a:tab pos="355600" algn="l"/>
              </a:tabLst>
            </a:pP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511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keV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gamma-rays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require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scintillators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have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high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LACs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be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absorbed</a:t>
            </a:r>
            <a:endParaRPr sz="2200">
              <a:latin typeface="Arial"/>
              <a:cs typeface="Arial"/>
            </a:endParaRPr>
          </a:p>
          <a:p>
            <a:pPr marL="354965" marR="5080" indent="-342900" algn="just">
              <a:lnSpc>
                <a:spcPct val="100400"/>
              </a:lnSpc>
              <a:spcBef>
                <a:spcPts val="470"/>
              </a:spcBef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Timing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resolution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(ability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separate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events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time)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reflected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decay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(lower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decay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time=improved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resolution=smaller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coincidence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window)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Positron</a:t>
            </a:r>
            <a:r>
              <a:rPr spc="-15" dirty="0"/>
              <a:t> </a:t>
            </a:r>
            <a:r>
              <a:rPr dirty="0"/>
              <a:t>Decay</a:t>
            </a:r>
            <a:r>
              <a:rPr spc="-5" dirty="0"/>
              <a:t> </a:t>
            </a:r>
            <a:r>
              <a:rPr dirty="0"/>
              <a:t>+ </a:t>
            </a:r>
            <a:r>
              <a:rPr spc="-10" dirty="0"/>
              <a:t>Migration</a:t>
            </a:r>
          </a:p>
          <a:p>
            <a:pPr marL="178435">
              <a:lnSpc>
                <a:spcPct val="100000"/>
              </a:lnSpc>
              <a:spcBef>
                <a:spcPts val="55"/>
              </a:spcBef>
            </a:pPr>
            <a:r>
              <a:rPr sz="3550" dirty="0">
                <a:latin typeface="Times New Roman"/>
                <a:cs typeface="Times New Roman"/>
              </a:rPr>
              <a:t>p</a:t>
            </a:r>
            <a:r>
              <a:rPr sz="3075" baseline="43360" dirty="0">
                <a:latin typeface="Symbol"/>
                <a:cs typeface="Symbol"/>
              </a:rPr>
              <a:t></a:t>
            </a:r>
            <a:r>
              <a:rPr sz="3075" spc="652" baseline="43360" dirty="0">
                <a:latin typeface="Times New Roman"/>
                <a:cs typeface="Times New Roman"/>
              </a:rPr>
              <a:t> </a:t>
            </a:r>
            <a:r>
              <a:rPr sz="3550" spc="-45" dirty="0">
                <a:latin typeface="Symbol"/>
                <a:cs typeface="Symbol"/>
              </a:rPr>
              <a:t></a:t>
            </a:r>
            <a:r>
              <a:rPr sz="3550" spc="-204" dirty="0">
                <a:latin typeface="Times New Roman"/>
                <a:cs typeface="Times New Roman"/>
              </a:rPr>
              <a:t> </a:t>
            </a:r>
            <a:r>
              <a:rPr sz="3550" spc="-25" dirty="0">
                <a:latin typeface="Times New Roman"/>
                <a:cs typeface="Times New Roman"/>
              </a:rPr>
              <a:t>n</a:t>
            </a:r>
            <a:r>
              <a:rPr sz="3550" spc="-330" dirty="0">
                <a:latin typeface="Times New Roman"/>
                <a:cs typeface="Times New Roman"/>
              </a:rPr>
              <a:t> </a:t>
            </a:r>
            <a:r>
              <a:rPr sz="3550" spc="-25" dirty="0">
                <a:latin typeface="Symbol"/>
                <a:cs typeface="Symbol"/>
              </a:rPr>
              <a:t></a:t>
            </a:r>
            <a:r>
              <a:rPr sz="3550" spc="-355" dirty="0">
                <a:latin typeface="Times New Roman"/>
                <a:cs typeface="Times New Roman"/>
              </a:rPr>
              <a:t> </a:t>
            </a:r>
            <a:r>
              <a:rPr sz="3550" dirty="0">
                <a:latin typeface="Times New Roman"/>
                <a:cs typeface="Times New Roman"/>
              </a:rPr>
              <a:t>e</a:t>
            </a:r>
            <a:r>
              <a:rPr sz="3075" baseline="43360" dirty="0">
                <a:latin typeface="Symbol"/>
                <a:cs typeface="Symbol"/>
              </a:rPr>
              <a:t></a:t>
            </a:r>
            <a:r>
              <a:rPr sz="3075" spc="434" baseline="43360" dirty="0">
                <a:latin typeface="Times New Roman"/>
                <a:cs typeface="Times New Roman"/>
              </a:rPr>
              <a:t> </a:t>
            </a:r>
            <a:r>
              <a:rPr sz="3550" spc="-25" dirty="0">
                <a:latin typeface="Symbol"/>
                <a:cs typeface="Symbol"/>
              </a:rPr>
              <a:t></a:t>
            </a:r>
            <a:r>
              <a:rPr sz="3550" spc="-565" dirty="0">
                <a:latin typeface="Times New Roman"/>
                <a:cs typeface="Times New Roman"/>
              </a:rPr>
              <a:t> </a:t>
            </a:r>
            <a:r>
              <a:rPr sz="3650" i="1" dirty="0">
                <a:latin typeface="Symbol"/>
                <a:cs typeface="Symbol"/>
              </a:rPr>
              <a:t></a:t>
            </a:r>
            <a:r>
              <a:rPr sz="3650" spc="-55" dirty="0">
                <a:latin typeface="Times New Roman"/>
                <a:cs typeface="Times New Roman"/>
              </a:rPr>
              <a:t> </a:t>
            </a:r>
            <a:r>
              <a:rPr sz="3550" spc="-25" dirty="0">
                <a:latin typeface="Symbol"/>
                <a:cs typeface="Symbol"/>
              </a:rPr>
              <a:t></a:t>
            </a:r>
            <a:r>
              <a:rPr sz="3550" spc="-350" dirty="0">
                <a:latin typeface="Times New Roman"/>
                <a:cs typeface="Times New Roman"/>
              </a:rPr>
              <a:t> </a:t>
            </a:r>
            <a:r>
              <a:rPr sz="3550" spc="-10" dirty="0">
                <a:latin typeface="Times New Roman"/>
                <a:cs typeface="Times New Roman"/>
              </a:rPr>
              <a:t>energy</a:t>
            </a:r>
            <a:endParaRPr sz="35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17455" y="1729133"/>
            <a:ext cx="5151755" cy="2766060"/>
            <a:chOff x="1893454" y="1729133"/>
            <a:chExt cx="5151755" cy="2766060"/>
          </a:xfrm>
        </p:grpSpPr>
        <p:sp>
          <p:nvSpPr>
            <p:cNvPr id="4" name="object 4"/>
            <p:cNvSpPr/>
            <p:nvPr/>
          </p:nvSpPr>
          <p:spPr>
            <a:xfrm>
              <a:off x="1930738" y="3575548"/>
              <a:ext cx="5077460" cy="853440"/>
            </a:xfrm>
            <a:custGeom>
              <a:avLst/>
              <a:gdLst/>
              <a:ahLst/>
              <a:cxnLst/>
              <a:rect l="l" t="t" r="r" b="b"/>
              <a:pathLst>
                <a:path w="5077459" h="853439">
                  <a:moveTo>
                    <a:pt x="0" y="853445"/>
                  </a:moveTo>
                  <a:lnTo>
                    <a:pt x="507686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3454" y="4325321"/>
              <a:ext cx="180096" cy="1695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4794" y="3509702"/>
              <a:ext cx="180096" cy="1695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24573" y="1959674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141112" y="0"/>
                  </a:moveTo>
                  <a:lnTo>
                    <a:pt x="96510" y="7225"/>
                  </a:lnTo>
                  <a:lnTo>
                    <a:pt x="57773" y="27346"/>
                  </a:lnTo>
                  <a:lnTo>
                    <a:pt x="27226" y="58026"/>
                  </a:lnTo>
                  <a:lnTo>
                    <a:pt x="7194" y="96933"/>
                  </a:lnTo>
                  <a:lnTo>
                    <a:pt x="0" y="141732"/>
                  </a:lnTo>
                  <a:lnTo>
                    <a:pt x="7194" y="186530"/>
                  </a:lnTo>
                  <a:lnTo>
                    <a:pt x="27226" y="225437"/>
                  </a:lnTo>
                  <a:lnTo>
                    <a:pt x="57773" y="256117"/>
                  </a:lnTo>
                  <a:lnTo>
                    <a:pt x="96510" y="276238"/>
                  </a:lnTo>
                  <a:lnTo>
                    <a:pt x="141112" y="283463"/>
                  </a:lnTo>
                  <a:lnTo>
                    <a:pt x="185713" y="276238"/>
                  </a:lnTo>
                  <a:lnTo>
                    <a:pt x="224449" y="256117"/>
                  </a:lnTo>
                  <a:lnTo>
                    <a:pt x="254995" y="225437"/>
                  </a:lnTo>
                  <a:lnTo>
                    <a:pt x="275028" y="186530"/>
                  </a:lnTo>
                  <a:lnTo>
                    <a:pt x="282221" y="141732"/>
                  </a:lnTo>
                  <a:lnTo>
                    <a:pt x="275028" y="96933"/>
                  </a:lnTo>
                  <a:lnTo>
                    <a:pt x="254995" y="58026"/>
                  </a:lnTo>
                  <a:lnTo>
                    <a:pt x="224449" y="27346"/>
                  </a:lnTo>
                  <a:lnTo>
                    <a:pt x="185713" y="7225"/>
                  </a:lnTo>
                  <a:lnTo>
                    <a:pt x="141112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24573" y="1959675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0" y="141732"/>
                  </a:moveTo>
                  <a:lnTo>
                    <a:pt x="7193" y="96933"/>
                  </a:lnTo>
                  <a:lnTo>
                    <a:pt x="27226" y="58026"/>
                  </a:lnTo>
                  <a:lnTo>
                    <a:pt x="57772" y="27346"/>
                  </a:lnTo>
                  <a:lnTo>
                    <a:pt x="96509" y="7225"/>
                  </a:lnTo>
                  <a:lnTo>
                    <a:pt x="141111" y="0"/>
                  </a:lnTo>
                  <a:lnTo>
                    <a:pt x="185713" y="7225"/>
                  </a:lnTo>
                  <a:lnTo>
                    <a:pt x="224449" y="27346"/>
                  </a:lnTo>
                  <a:lnTo>
                    <a:pt x="254995" y="58026"/>
                  </a:lnTo>
                  <a:lnTo>
                    <a:pt x="275027" y="96933"/>
                  </a:lnTo>
                  <a:lnTo>
                    <a:pt x="282221" y="141732"/>
                  </a:lnTo>
                  <a:lnTo>
                    <a:pt x="275027" y="186530"/>
                  </a:lnTo>
                  <a:lnTo>
                    <a:pt x="254995" y="225437"/>
                  </a:lnTo>
                  <a:lnTo>
                    <a:pt x="224449" y="256117"/>
                  </a:lnTo>
                  <a:lnTo>
                    <a:pt x="185713" y="276238"/>
                  </a:lnTo>
                  <a:lnTo>
                    <a:pt x="141111" y="283464"/>
                  </a:lnTo>
                  <a:lnTo>
                    <a:pt x="96509" y="276238"/>
                  </a:lnTo>
                  <a:lnTo>
                    <a:pt x="57772" y="256117"/>
                  </a:lnTo>
                  <a:lnTo>
                    <a:pt x="27226" y="225437"/>
                  </a:lnTo>
                  <a:lnTo>
                    <a:pt x="7193" y="186530"/>
                  </a:lnTo>
                  <a:lnTo>
                    <a:pt x="0" y="1417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3423" y="1895261"/>
              <a:ext cx="1261110" cy="2020570"/>
            </a:xfrm>
            <a:custGeom>
              <a:avLst/>
              <a:gdLst/>
              <a:ahLst/>
              <a:cxnLst/>
              <a:rect l="l" t="t" r="r" b="b"/>
              <a:pathLst>
                <a:path w="1261110" h="2020570">
                  <a:moveTo>
                    <a:pt x="153031" y="173182"/>
                  </a:moveTo>
                  <a:lnTo>
                    <a:pt x="167718" y="161922"/>
                  </a:lnTo>
                  <a:lnTo>
                    <a:pt x="182576" y="150852"/>
                  </a:lnTo>
                  <a:lnTo>
                    <a:pt x="197093" y="139402"/>
                  </a:lnTo>
                  <a:lnTo>
                    <a:pt x="210758" y="126999"/>
                  </a:lnTo>
                  <a:lnTo>
                    <a:pt x="216851" y="118482"/>
                  </a:lnTo>
                  <a:lnTo>
                    <a:pt x="221571" y="108760"/>
                  </a:lnTo>
                  <a:lnTo>
                    <a:pt x="226657" y="99498"/>
                  </a:lnTo>
                  <a:lnTo>
                    <a:pt x="276225" y="75981"/>
                  </a:lnTo>
                  <a:lnTo>
                    <a:pt x="303121" y="69272"/>
                  </a:lnTo>
                  <a:lnTo>
                    <a:pt x="323449" y="71600"/>
                  </a:lnTo>
                  <a:lnTo>
                    <a:pt x="343859" y="73555"/>
                  </a:lnTo>
                  <a:lnTo>
                    <a:pt x="383940" y="80817"/>
                  </a:lnTo>
                  <a:lnTo>
                    <a:pt x="418588" y="102414"/>
                  </a:lnTo>
                  <a:lnTo>
                    <a:pt x="418765" y="116207"/>
                  </a:lnTo>
                  <a:lnTo>
                    <a:pt x="430121" y="138545"/>
                  </a:lnTo>
                  <a:lnTo>
                    <a:pt x="444603" y="151470"/>
                  </a:lnTo>
                  <a:lnTo>
                    <a:pt x="462306" y="160641"/>
                  </a:lnTo>
                  <a:lnTo>
                    <a:pt x="481234" y="167422"/>
                  </a:lnTo>
                  <a:lnTo>
                    <a:pt x="499394" y="173182"/>
                  </a:lnTo>
                  <a:lnTo>
                    <a:pt x="515198" y="170297"/>
                  </a:lnTo>
                  <a:lnTo>
                    <a:pt x="572079" y="157743"/>
                  </a:lnTo>
                  <a:lnTo>
                    <a:pt x="609338" y="133135"/>
                  </a:lnTo>
                  <a:lnTo>
                    <a:pt x="617456" y="123822"/>
                  </a:lnTo>
                  <a:lnTo>
                    <a:pt x="626394" y="115454"/>
                  </a:lnTo>
                  <a:lnTo>
                    <a:pt x="646460" y="101051"/>
                  </a:lnTo>
                  <a:lnTo>
                    <a:pt x="669245" y="85974"/>
                  </a:lnTo>
                  <a:lnTo>
                    <a:pt x="687924" y="74092"/>
                  </a:lnTo>
                  <a:lnTo>
                    <a:pt x="695667" y="69272"/>
                  </a:lnTo>
                  <a:lnTo>
                    <a:pt x="700998" y="60208"/>
                  </a:lnTo>
                  <a:lnTo>
                    <a:pt x="726648" y="30390"/>
                  </a:lnTo>
                  <a:lnTo>
                    <a:pt x="744727" y="26121"/>
                  </a:lnTo>
                  <a:lnTo>
                    <a:pt x="753394" y="23090"/>
                  </a:lnTo>
                  <a:lnTo>
                    <a:pt x="762418" y="17947"/>
                  </a:lnTo>
                  <a:lnTo>
                    <a:pt x="771037" y="12104"/>
                  </a:lnTo>
                  <a:lnTo>
                    <a:pt x="779493" y="5982"/>
                  </a:lnTo>
                  <a:lnTo>
                    <a:pt x="788031" y="0"/>
                  </a:lnTo>
                  <a:lnTo>
                    <a:pt x="800289" y="4918"/>
                  </a:lnTo>
                  <a:lnTo>
                    <a:pt x="813022" y="9268"/>
                  </a:lnTo>
                  <a:lnTo>
                    <a:pt x="824805" y="14756"/>
                  </a:lnTo>
                  <a:lnTo>
                    <a:pt x="851234" y="65029"/>
                  </a:lnTo>
                  <a:lnTo>
                    <a:pt x="857303" y="92364"/>
                  </a:lnTo>
                  <a:lnTo>
                    <a:pt x="855760" y="135862"/>
                  </a:lnTo>
                  <a:lnTo>
                    <a:pt x="855112" y="179496"/>
                  </a:lnTo>
                  <a:lnTo>
                    <a:pt x="852674" y="222860"/>
                  </a:lnTo>
                  <a:lnTo>
                    <a:pt x="845758" y="265545"/>
                  </a:lnTo>
                  <a:lnTo>
                    <a:pt x="820257" y="310305"/>
                  </a:lnTo>
                  <a:lnTo>
                    <a:pt x="799576" y="334817"/>
                  </a:lnTo>
                  <a:lnTo>
                    <a:pt x="802054" y="343677"/>
                  </a:lnTo>
                  <a:lnTo>
                    <a:pt x="829095" y="391571"/>
                  </a:lnTo>
                  <a:lnTo>
                    <a:pt x="866754" y="414561"/>
                  </a:lnTo>
                  <a:lnTo>
                    <a:pt x="891940" y="427182"/>
                  </a:lnTo>
                  <a:lnTo>
                    <a:pt x="932059" y="450901"/>
                  </a:lnTo>
                  <a:lnTo>
                    <a:pt x="946302" y="460236"/>
                  </a:lnTo>
                  <a:lnTo>
                    <a:pt x="959341" y="464590"/>
                  </a:lnTo>
                  <a:lnTo>
                    <a:pt x="995849" y="473363"/>
                  </a:lnTo>
                  <a:lnTo>
                    <a:pt x="1033562" y="471647"/>
                  </a:lnTo>
                  <a:lnTo>
                    <a:pt x="1071401" y="470711"/>
                  </a:lnTo>
                  <a:lnTo>
                    <a:pt x="1145940" y="461817"/>
                  </a:lnTo>
                  <a:lnTo>
                    <a:pt x="1171660" y="435857"/>
                  </a:lnTo>
                  <a:lnTo>
                    <a:pt x="1180576" y="427182"/>
                  </a:lnTo>
                  <a:lnTo>
                    <a:pt x="1188636" y="423071"/>
                  </a:lnTo>
                  <a:lnTo>
                    <a:pt x="1197362" y="420320"/>
                  </a:lnTo>
                  <a:lnTo>
                    <a:pt x="1206354" y="418114"/>
                  </a:lnTo>
                  <a:lnTo>
                    <a:pt x="1215212" y="415635"/>
                  </a:lnTo>
                  <a:lnTo>
                    <a:pt x="1226458" y="449271"/>
                  </a:lnTo>
                  <a:lnTo>
                    <a:pt x="1231654" y="476230"/>
                  </a:lnTo>
                  <a:lnTo>
                    <a:pt x="1228628" y="507528"/>
                  </a:lnTo>
                  <a:lnTo>
                    <a:pt x="1215212" y="554181"/>
                  </a:lnTo>
                  <a:lnTo>
                    <a:pt x="1209246" y="564505"/>
                  </a:lnTo>
                  <a:lnTo>
                    <a:pt x="1200287" y="572979"/>
                  </a:lnTo>
                  <a:lnTo>
                    <a:pt x="1190132" y="580713"/>
                  </a:lnTo>
                  <a:lnTo>
                    <a:pt x="1180576" y="588817"/>
                  </a:lnTo>
                  <a:lnTo>
                    <a:pt x="1178098" y="597676"/>
                  </a:lnTo>
                  <a:lnTo>
                    <a:pt x="1175892" y="606668"/>
                  </a:lnTo>
                  <a:lnTo>
                    <a:pt x="1173142" y="615394"/>
                  </a:lnTo>
                  <a:lnTo>
                    <a:pt x="1137594" y="655505"/>
                  </a:lnTo>
                  <a:lnTo>
                    <a:pt x="1099758" y="681182"/>
                  </a:lnTo>
                  <a:lnTo>
                    <a:pt x="1073676" y="689563"/>
                  </a:lnTo>
                  <a:lnTo>
                    <a:pt x="1065121" y="692726"/>
                  </a:lnTo>
                  <a:lnTo>
                    <a:pt x="1037469" y="705951"/>
                  </a:lnTo>
                  <a:lnTo>
                    <a:pt x="1007188" y="721159"/>
                  </a:lnTo>
                  <a:lnTo>
                    <a:pt x="982783" y="733695"/>
                  </a:lnTo>
                  <a:lnTo>
                    <a:pt x="972758" y="738908"/>
                  </a:lnTo>
                  <a:lnTo>
                    <a:pt x="926545" y="736389"/>
                  </a:lnTo>
                  <a:lnTo>
                    <a:pt x="880312" y="734115"/>
                  </a:lnTo>
                  <a:lnTo>
                    <a:pt x="834121" y="731351"/>
                  </a:lnTo>
                  <a:lnTo>
                    <a:pt x="788031" y="727363"/>
                  </a:lnTo>
                  <a:lnTo>
                    <a:pt x="762116" y="718556"/>
                  </a:lnTo>
                  <a:lnTo>
                    <a:pt x="753394" y="715817"/>
                  </a:lnTo>
                  <a:lnTo>
                    <a:pt x="736177" y="712412"/>
                  </a:lnTo>
                  <a:lnTo>
                    <a:pt x="718847" y="709584"/>
                  </a:lnTo>
                  <a:lnTo>
                    <a:pt x="701473" y="706985"/>
                  </a:lnTo>
                  <a:lnTo>
                    <a:pt x="684121" y="704272"/>
                  </a:lnTo>
                  <a:lnTo>
                    <a:pt x="663725" y="706392"/>
                  </a:lnTo>
                  <a:lnTo>
                    <a:pt x="643200" y="708000"/>
                  </a:lnTo>
                  <a:lnTo>
                    <a:pt x="622932" y="710631"/>
                  </a:lnTo>
                  <a:lnTo>
                    <a:pt x="578307" y="730282"/>
                  </a:lnTo>
                  <a:lnTo>
                    <a:pt x="525923" y="786471"/>
                  </a:lnTo>
                  <a:lnTo>
                    <a:pt x="500361" y="819758"/>
                  </a:lnTo>
                  <a:lnTo>
                    <a:pt x="477202" y="853029"/>
                  </a:lnTo>
                  <a:lnTo>
                    <a:pt x="453212" y="888999"/>
                  </a:lnTo>
                  <a:lnTo>
                    <a:pt x="449416" y="909368"/>
                  </a:lnTo>
                  <a:lnTo>
                    <a:pt x="444458" y="934540"/>
                  </a:lnTo>
                  <a:lnTo>
                    <a:pt x="430121" y="981363"/>
                  </a:lnTo>
                  <a:lnTo>
                    <a:pt x="407031" y="1015999"/>
                  </a:lnTo>
                  <a:lnTo>
                    <a:pt x="364717" y="1043761"/>
                  </a:lnTo>
                  <a:lnTo>
                    <a:pt x="320823" y="1057698"/>
                  </a:lnTo>
                  <a:lnTo>
                    <a:pt x="306152" y="1059778"/>
                  </a:lnTo>
                  <a:lnTo>
                    <a:pt x="291576" y="1062181"/>
                  </a:lnTo>
                  <a:lnTo>
                    <a:pt x="209459" y="1057185"/>
                  </a:lnTo>
                  <a:lnTo>
                    <a:pt x="151929" y="1050457"/>
                  </a:lnTo>
                  <a:lnTo>
                    <a:pt x="106849" y="1039090"/>
                  </a:lnTo>
                  <a:lnTo>
                    <a:pt x="55448" y="1015503"/>
                  </a:lnTo>
                  <a:lnTo>
                    <a:pt x="37576" y="1004454"/>
                  </a:lnTo>
                  <a:lnTo>
                    <a:pt x="27630" y="1015479"/>
                  </a:lnTo>
                  <a:lnTo>
                    <a:pt x="16824" y="1026157"/>
                  </a:lnTo>
                  <a:lnTo>
                    <a:pt x="7736" y="1037529"/>
                  </a:lnTo>
                  <a:lnTo>
                    <a:pt x="2940" y="1050635"/>
                  </a:lnTo>
                  <a:lnTo>
                    <a:pt x="0" y="1085592"/>
                  </a:lnTo>
                  <a:lnTo>
                    <a:pt x="371" y="1120912"/>
                  </a:lnTo>
                  <a:lnTo>
                    <a:pt x="14485" y="1189181"/>
                  </a:lnTo>
                  <a:lnTo>
                    <a:pt x="33947" y="1223202"/>
                  </a:lnTo>
                  <a:lnTo>
                    <a:pt x="64025" y="1260001"/>
                  </a:lnTo>
                  <a:lnTo>
                    <a:pt x="98197" y="1296026"/>
                  </a:lnTo>
                  <a:lnTo>
                    <a:pt x="129940" y="1327726"/>
                  </a:lnTo>
                  <a:lnTo>
                    <a:pt x="132157" y="1336799"/>
                  </a:lnTo>
                  <a:lnTo>
                    <a:pt x="168344" y="1386090"/>
                  </a:lnTo>
                  <a:lnTo>
                    <a:pt x="216366" y="1410528"/>
                  </a:lnTo>
                  <a:lnTo>
                    <a:pt x="245394" y="1420090"/>
                  </a:lnTo>
                  <a:lnTo>
                    <a:pt x="271593" y="1418212"/>
                  </a:lnTo>
                  <a:lnTo>
                    <a:pt x="297939" y="1417007"/>
                  </a:lnTo>
                  <a:lnTo>
                    <a:pt x="349303" y="1408545"/>
                  </a:lnTo>
                  <a:lnTo>
                    <a:pt x="381519" y="1377412"/>
                  </a:lnTo>
                  <a:lnTo>
                    <a:pt x="395578" y="1356106"/>
                  </a:lnTo>
                  <a:lnTo>
                    <a:pt x="407031" y="1339272"/>
                  </a:lnTo>
                  <a:lnTo>
                    <a:pt x="435791" y="1300141"/>
                  </a:lnTo>
                  <a:lnTo>
                    <a:pt x="467378" y="1257914"/>
                  </a:lnTo>
                  <a:lnTo>
                    <a:pt x="503427" y="1218843"/>
                  </a:lnTo>
                  <a:lnTo>
                    <a:pt x="545576" y="1189181"/>
                  </a:lnTo>
                  <a:lnTo>
                    <a:pt x="571460" y="1180297"/>
                  </a:lnTo>
                  <a:lnTo>
                    <a:pt x="580212" y="1177635"/>
                  </a:lnTo>
                  <a:lnTo>
                    <a:pt x="626977" y="1197006"/>
                  </a:lnTo>
                  <a:lnTo>
                    <a:pt x="661031" y="1258454"/>
                  </a:lnTo>
                  <a:lnTo>
                    <a:pt x="668069" y="1273022"/>
                  </a:lnTo>
                  <a:lnTo>
                    <a:pt x="680997" y="1298733"/>
                  </a:lnTo>
                  <a:lnTo>
                    <a:pt x="707212" y="1339272"/>
                  </a:lnTo>
                  <a:lnTo>
                    <a:pt x="749589" y="1355655"/>
                  </a:lnTo>
                  <a:lnTo>
                    <a:pt x="776485" y="1362363"/>
                  </a:lnTo>
                  <a:lnTo>
                    <a:pt x="811337" y="1360679"/>
                  </a:lnTo>
                  <a:lnTo>
                    <a:pt x="846332" y="1359798"/>
                  </a:lnTo>
                  <a:lnTo>
                    <a:pt x="915031" y="1350817"/>
                  </a:lnTo>
                  <a:lnTo>
                    <a:pt x="970822" y="1316928"/>
                  </a:lnTo>
                  <a:lnTo>
                    <a:pt x="1018940" y="1269999"/>
                  </a:lnTo>
                  <a:lnTo>
                    <a:pt x="1023305" y="1251915"/>
                  </a:lnTo>
                  <a:lnTo>
                    <a:pt x="1026015" y="1243160"/>
                  </a:lnTo>
                  <a:lnTo>
                    <a:pt x="1030485" y="1235363"/>
                  </a:lnTo>
                  <a:lnTo>
                    <a:pt x="1038055" y="1228433"/>
                  </a:lnTo>
                  <a:lnTo>
                    <a:pt x="1047056" y="1223085"/>
                  </a:lnTo>
                  <a:lnTo>
                    <a:pt x="1056431" y="1218104"/>
                  </a:lnTo>
                  <a:lnTo>
                    <a:pt x="1065121" y="1212272"/>
                  </a:lnTo>
                  <a:lnTo>
                    <a:pt x="1091708" y="1187639"/>
                  </a:lnTo>
                  <a:lnTo>
                    <a:pt x="1098552" y="1178772"/>
                  </a:lnTo>
                  <a:lnTo>
                    <a:pt x="1105999" y="1175109"/>
                  </a:lnTo>
                  <a:lnTo>
                    <a:pt x="1134394" y="1166090"/>
                  </a:lnTo>
                  <a:lnTo>
                    <a:pt x="1165871" y="1164853"/>
                  </a:lnTo>
                  <a:lnTo>
                    <a:pt x="1199091" y="1160869"/>
                  </a:lnTo>
                  <a:lnTo>
                    <a:pt x="1228826" y="1162381"/>
                  </a:lnTo>
                  <a:lnTo>
                    <a:pt x="1249849" y="1177635"/>
                  </a:lnTo>
                  <a:lnTo>
                    <a:pt x="1260657" y="1214888"/>
                  </a:lnTo>
                  <a:lnTo>
                    <a:pt x="1256864" y="1255706"/>
                  </a:lnTo>
                  <a:lnTo>
                    <a:pt x="1246678" y="1297898"/>
                  </a:lnTo>
                  <a:lnTo>
                    <a:pt x="1238303" y="1339272"/>
                  </a:lnTo>
                  <a:lnTo>
                    <a:pt x="1225513" y="1376285"/>
                  </a:lnTo>
                  <a:lnTo>
                    <a:pt x="1203667" y="1408545"/>
                  </a:lnTo>
                  <a:lnTo>
                    <a:pt x="1169031" y="1443181"/>
                  </a:lnTo>
                  <a:lnTo>
                    <a:pt x="1143253" y="1452248"/>
                  </a:lnTo>
                  <a:lnTo>
                    <a:pt x="1134394" y="1454726"/>
                  </a:lnTo>
                  <a:lnTo>
                    <a:pt x="1125857" y="1460708"/>
                  </a:lnTo>
                  <a:lnTo>
                    <a:pt x="1117401" y="1466831"/>
                  </a:lnTo>
                  <a:lnTo>
                    <a:pt x="1108782" y="1472673"/>
                  </a:lnTo>
                  <a:lnTo>
                    <a:pt x="1065121" y="1489363"/>
                  </a:lnTo>
                  <a:lnTo>
                    <a:pt x="1026743" y="1499292"/>
                  </a:lnTo>
                  <a:lnTo>
                    <a:pt x="963890" y="1507755"/>
                  </a:lnTo>
                  <a:lnTo>
                    <a:pt x="915031" y="1512454"/>
                  </a:lnTo>
                  <a:lnTo>
                    <a:pt x="799576" y="1523999"/>
                  </a:lnTo>
                  <a:lnTo>
                    <a:pt x="771131" y="1542626"/>
                  </a:lnTo>
                  <a:lnTo>
                    <a:pt x="759369" y="1552977"/>
                  </a:lnTo>
                  <a:lnTo>
                    <a:pt x="759157" y="1563752"/>
                  </a:lnTo>
                  <a:lnTo>
                    <a:pt x="765361" y="1583653"/>
                  </a:lnTo>
                  <a:lnTo>
                    <a:pt x="772849" y="1621380"/>
                  </a:lnTo>
                  <a:lnTo>
                    <a:pt x="776485" y="1685635"/>
                  </a:lnTo>
                  <a:lnTo>
                    <a:pt x="775919" y="1697688"/>
                  </a:lnTo>
                  <a:lnTo>
                    <a:pt x="774013" y="1709725"/>
                  </a:lnTo>
                  <a:lnTo>
                    <a:pt x="749518" y="1745642"/>
                  </a:lnTo>
                  <a:lnTo>
                    <a:pt x="691790" y="1765139"/>
                  </a:lnTo>
                  <a:lnTo>
                    <a:pt x="642793" y="1771831"/>
                  </a:lnTo>
                  <a:lnTo>
                    <a:pt x="597142" y="1775835"/>
                  </a:lnTo>
                  <a:lnTo>
                    <a:pt x="568667" y="1777999"/>
                  </a:lnTo>
                  <a:lnTo>
                    <a:pt x="536362" y="1788616"/>
                  </a:lnTo>
                  <a:lnTo>
                    <a:pt x="523380" y="1797874"/>
                  </a:lnTo>
                  <a:lnTo>
                    <a:pt x="524240" y="1815678"/>
                  </a:lnTo>
                  <a:lnTo>
                    <a:pt x="533466" y="1851933"/>
                  </a:lnTo>
                  <a:lnTo>
                    <a:pt x="545576" y="1916545"/>
                  </a:lnTo>
                  <a:lnTo>
                    <a:pt x="576301" y="1960757"/>
                  </a:lnTo>
                  <a:lnTo>
                    <a:pt x="618356" y="1972653"/>
                  </a:lnTo>
                  <a:lnTo>
                    <a:pt x="626394" y="1974272"/>
                  </a:lnTo>
                  <a:lnTo>
                    <a:pt x="640644" y="1993876"/>
                  </a:lnTo>
                  <a:lnTo>
                    <a:pt x="647399" y="2002019"/>
                  </a:lnTo>
                  <a:lnTo>
                    <a:pt x="649425" y="2007834"/>
                  </a:lnTo>
                  <a:lnTo>
                    <a:pt x="649485" y="2020454"/>
                  </a:lnTo>
                </a:path>
              </a:pathLst>
            </a:custGeom>
            <a:ln w="253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63103" y="2183667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141110" y="0"/>
                  </a:moveTo>
                  <a:lnTo>
                    <a:pt x="96508" y="7225"/>
                  </a:lnTo>
                  <a:lnTo>
                    <a:pt x="57772" y="27346"/>
                  </a:lnTo>
                  <a:lnTo>
                    <a:pt x="27226" y="58026"/>
                  </a:lnTo>
                  <a:lnTo>
                    <a:pt x="7193" y="96933"/>
                  </a:lnTo>
                  <a:lnTo>
                    <a:pt x="0" y="141732"/>
                  </a:lnTo>
                  <a:lnTo>
                    <a:pt x="7193" y="186530"/>
                  </a:lnTo>
                  <a:lnTo>
                    <a:pt x="27226" y="225437"/>
                  </a:lnTo>
                  <a:lnTo>
                    <a:pt x="57772" y="256117"/>
                  </a:lnTo>
                  <a:lnTo>
                    <a:pt x="96508" y="276238"/>
                  </a:lnTo>
                  <a:lnTo>
                    <a:pt x="141110" y="283463"/>
                  </a:lnTo>
                  <a:lnTo>
                    <a:pt x="185712" y="276238"/>
                  </a:lnTo>
                  <a:lnTo>
                    <a:pt x="224449" y="256117"/>
                  </a:lnTo>
                  <a:lnTo>
                    <a:pt x="254995" y="225437"/>
                  </a:lnTo>
                  <a:lnTo>
                    <a:pt x="275028" y="186530"/>
                  </a:lnTo>
                  <a:lnTo>
                    <a:pt x="282221" y="141732"/>
                  </a:lnTo>
                  <a:lnTo>
                    <a:pt x="275028" y="96933"/>
                  </a:lnTo>
                  <a:lnTo>
                    <a:pt x="254995" y="58026"/>
                  </a:lnTo>
                  <a:lnTo>
                    <a:pt x="224449" y="27346"/>
                  </a:lnTo>
                  <a:lnTo>
                    <a:pt x="185712" y="7225"/>
                  </a:lnTo>
                  <a:lnTo>
                    <a:pt x="14111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63103" y="2183667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0" y="141731"/>
                  </a:moveTo>
                  <a:lnTo>
                    <a:pt x="7193" y="96933"/>
                  </a:lnTo>
                  <a:lnTo>
                    <a:pt x="27226" y="58026"/>
                  </a:lnTo>
                  <a:lnTo>
                    <a:pt x="57772" y="27346"/>
                  </a:lnTo>
                  <a:lnTo>
                    <a:pt x="96508" y="7225"/>
                  </a:lnTo>
                  <a:lnTo>
                    <a:pt x="141110" y="0"/>
                  </a:lnTo>
                  <a:lnTo>
                    <a:pt x="185712" y="7225"/>
                  </a:lnTo>
                  <a:lnTo>
                    <a:pt x="224449" y="27346"/>
                  </a:lnTo>
                  <a:lnTo>
                    <a:pt x="254995" y="58026"/>
                  </a:lnTo>
                  <a:lnTo>
                    <a:pt x="275027" y="96933"/>
                  </a:lnTo>
                  <a:lnTo>
                    <a:pt x="282221" y="141731"/>
                  </a:lnTo>
                  <a:lnTo>
                    <a:pt x="275027" y="186530"/>
                  </a:lnTo>
                  <a:lnTo>
                    <a:pt x="254995" y="225437"/>
                  </a:lnTo>
                  <a:lnTo>
                    <a:pt x="224449" y="256117"/>
                  </a:lnTo>
                  <a:lnTo>
                    <a:pt x="185712" y="276238"/>
                  </a:lnTo>
                  <a:lnTo>
                    <a:pt x="141110" y="283464"/>
                  </a:lnTo>
                  <a:lnTo>
                    <a:pt x="96508" y="276238"/>
                  </a:lnTo>
                  <a:lnTo>
                    <a:pt x="57772" y="256117"/>
                  </a:lnTo>
                  <a:lnTo>
                    <a:pt x="27226" y="225437"/>
                  </a:lnTo>
                  <a:lnTo>
                    <a:pt x="7193" y="186530"/>
                  </a:lnTo>
                  <a:lnTo>
                    <a:pt x="0" y="14173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65594" y="2185960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141110" y="0"/>
                  </a:moveTo>
                  <a:lnTo>
                    <a:pt x="96508" y="7225"/>
                  </a:lnTo>
                  <a:lnTo>
                    <a:pt x="57772" y="27346"/>
                  </a:lnTo>
                  <a:lnTo>
                    <a:pt x="27226" y="58026"/>
                  </a:lnTo>
                  <a:lnTo>
                    <a:pt x="7193" y="96933"/>
                  </a:lnTo>
                  <a:lnTo>
                    <a:pt x="0" y="141731"/>
                  </a:lnTo>
                  <a:lnTo>
                    <a:pt x="7193" y="186530"/>
                  </a:lnTo>
                  <a:lnTo>
                    <a:pt x="27226" y="225437"/>
                  </a:lnTo>
                  <a:lnTo>
                    <a:pt x="57772" y="256117"/>
                  </a:lnTo>
                  <a:lnTo>
                    <a:pt x="96508" y="276238"/>
                  </a:lnTo>
                  <a:lnTo>
                    <a:pt x="141110" y="283463"/>
                  </a:lnTo>
                  <a:lnTo>
                    <a:pt x="185712" y="276238"/>
                  </a:lnTo>
                  <a:lnTo>
                    <a:pt x="224449" y="256117"/>
                  </a:lnTo>
                  <a:lnTo>
                    <a:pt x="254995" y="225437"/>
                  </a:lnTo>
                  <a:lnTo>
                    <a:pt x="275028" y="186530"/>
                  </a:lnTo>
                  <a:lnTo>
                    <a:pt x="282221" y="141731"/>
                  </a:lnTo>
                  <a:lnTo>
                    <a:pt x="275028" y="96933"/>
                  </a:lnTo>
                  <a:lnTo>
                    <a:pt x="254995" y="58026"/>
                  </a:lnTo>
                  <a:lnTo>
                    <a:pt x="224449" y="27346"/>
                  </a:lnTo>
                  <a:lnTo>
                    <a:pt x="185712" y="7225"/>
                  </a:lnTo>
                  <a:lnTo>
                    <a:pt x="14111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65594" y="2185960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0" y="141732"/>
                  </a:moveTo>
                  <a:lnTo>
                    <a:pt x="7193" y="96933"/>
                  </a:lnTo>
                  <a:lnTo>
                    <a:pt x="27226" y="58026"/>
                  </a:lnTo>
                  <a:lnTo>
                    <a:pt x="57772" y="27346"/>
                  </a:lnTo>
                  <a:lnTo>
                    <a:pt x="96508" y="7225"/>
                  </a:lnTo>
                  <a:lnTo>
                    <a:pt x="141110" y="0"/>
                  </a:lnTo>
                  <a:lnTo>
                    <a:pt x="185712" y="7225"/>
                  </a:lnTo>
                  <a:lnTo>
                    <a:pt x="224449" y="27346"/>
                  </a:lnTo>
                  <a:lnTo>
                    <a:pt x="254995" y="58026"/>
                  </a:lnTo>
                  <a:lnTo>
                    <a:pt x="275028" y="96933"/>
                  </a:lnTo>
                  <a:lnTo>
                    <a:pt x="282222" y="141732"/>
                  </a:lnTo>
                  <a:lnTo>
                    <a:pt x="275028" y="186530"/>
                  </a:lnTo>
                  <a:lnTo>
                    <a:pt x="254995" y="225437"/>
                  </a:lnTo>
                  <a:lnTo>
                    <a:pt x="224449" y="256117"/>
                  </a:lnTo>
                  <a:lnTo>
                    <a:pt x="185712" y="276238"/>
                  </a:lnTo>
                  <a:lnTo>
                    <a:pt x="141110" y="283464"/>
                  </a:lnTo>
                  <a:lnTo>
                    <a:pt x="96508" y="276238"/>
                  </a:lnTo>
                  <a:lnTo>
                    <a:pt x="57772" y="256117"/>
                  </a:lnTo>
                  <a:lnTo>
                    <a:pt x="27226" y="225437"/>
                  </a:lnTo>
                  <a:lnTo>
                    <a:pt x="7193" y="186530"/>
                  </a:lnTo>
                  <a:lnTo>
                    <a:pt x="0" y="1417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50789" y="2234455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141110" y="0"/>
                  </a:moveTo>
                  <a:lnTo>
                    <a:pt x="96508" y="7225"/>
                  </a:lnTo>
                  <a:lnTo>
                    <a:pt x="57772" y="27346"/>
                  </a:lnTo>
                  <a:lnTo>
                    <a:pt x="27226" y="58026"/>
                  </a:lnTo>
                  <a:lnTo>
                    <a:pt x="7193" y="96933"/>
                  </a:lnTo>
                  <a:lnTo>
                    <a:pt x="0" y="141732"/>
                  </a:lnTo>
                  <a:lnTo>
                    <a:pt x="7193" y="186530"/>
                  </a:lnTo>
                  <a:lnTo>
                    <a:pt x="27226" y="225437"/>
                  </a:lnTo>
                  <a:lnTo>
                    <a:pt x="57772" y="256117"/>
                  </a:lnTo>
                  <a:lnTo>
                    <a:pt x="96508" y="276238"/>
                  </a:lnTo>
                  <a:lnTo>
                    <a:pt x="141110" y="283463"/>
                  </a:lnTo>
                  <a:lnTo>
                    <a:pt x="185712" y="276238"/>
                  </a:lnTo>
                  <a:lnTo>
                    <a:pt x="224449" y="256117"/>
                  </a:lnTo>
                  <a:lnTo>
                    <a:pt x="254995" y="225437"/>
                  </a:lnTo>
                  <a:lnTo>
                    <a:pt x="275028" y="186530"/>
                  </a:lnTo>
                  <a:lnTo>
                    <a:pt x="282221" y="141732"/>
                  </a:lnTo>
                  <a:lnTo>
                    <a:pt x="275028" y="96933"/>
                  </a:lnTo>
                  <a:lnTo>
                    <a:pt x="254995" y="58026"/>
                  </a:lnTo>
                  <a:lnTo>
                    <a:pt x="224449" y="27346"/>
                  </a:lnTo>
                  <a:lnTo>
                    <a:pt x="185712" y="7225"/>
                  </a:lnTo>
                  <a:lnTo>
                    <a:pt x="14111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50789" y="2234455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0" y="141732"/>
                  </a:moveTo>
                  <a:lnTo>
                    <a:pt x="7193" y="96933"/>
                  </a:lnTo>
                  <a:lnTo>
                    <a:pt x="27226" y="58026"/>
                  </a:lnTo>
                  <a:lnTo>
                    <a:pt x="57772" y="27346"/>
                  </a:lnTo>
                  <a:lnTo>
                    <a:pt x="96508" y="7225"/>
                  </a:lnTo>
                  <a:lnTo>
                    <a:pt x="141110" y="0"/>
                  </a:lnTo>
                  <a:lnTo>
                    <a:pt x="185712" y="7225"/>
                  </a:lnTo>
                  <a:lnTo>
                    <a:pt x="224449" y="27346"/>
                  </a:lnTo>
                  <a:lnTo>
                    <a:pt x="254995" y="58026"/>
                  </a:lnTo>
                  <a:lnTo>
                    <a:pt x="275027" y="96933"/>
                  </a:lnTo>
                  <a:lnTo>
                    <a:pt x="282221" y="141732"/>
                  </a:lnTo>
                  <a:lnTo>
                    <a:pt x="275027" y="186530"/>
                  </a:lnTo>
                  <a:lnTo>
                    <a:pt x="254995" y="225437"/>
                  </a:lnTo>
                  <a:lnTo>
                    <a:pt x="224449" y="256117"/>
                  </a:lnTo>
                  <a:lnTo>
                    <a:pt x="185712" y="276238"/>
                  </a:lnTo>
                  <a:lnTo>
                    <a:pt x="141110" y="283464"/>
                  </a:lnTo>
                  <a:lnTo>
                    <a:pt x="96508" y="276238"/>
                  </a:lnTo>
                  <a:lnTo>
                    <a:pt x="57772" y="256117"/>
                  </a:lnTo>
                  <a:lnTo>
                    <a:pt x="27226" y="225437"/>
                  </a:lnTo>
                  <a:lnTo>
                    <a:pt x="7193" y="186530"/>
                  </a:lnTo>
                  <a:lnTo>
                    <a:pt x="0" y="1417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73449" y="1951895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141110" y="0"/>
                  </a:moveTo>
                  <a:lnTo>
                    <a:pt x="96508" y="7225"/>
                  </a:lnTo>
                  <a:lnTo>
                    <a:pt x="57772" y="27346"/>
                  </a:lnTo>
                  <a:lnTo>
                    <a:pt x="27226" y="58026"/>
                  </a:lnTo>
                  <a:lnTo>
                    <a:pt x="7193" y="96933"/>
                  </a:lnTo>
                  <a:lnTo>
                    <a:pt x="0" y="141731"/>
                  </a:lnTo>
                  <a:lnTo>
                    <a:pt x="7193" y="186530"/>
                  </a:lnTo>
                  <a:lnTo>
                    <a:pt x="27226" y="225437"/>
                  </a:lnTo>
                  <a:lnTo>
                    <a:pt x="57772" y="256117"/>
                  </a:lnTo>
                  <a:lnTo>
                    <a:pt x="96508" y="276238"/>
                  </a:lnTo>
                  <a:lnTo>
                    <a:pt x="141110" y="283463"/>
                  </a:lnTo>
                  <a:lnTo>
                    <a:pt x="185712" y="276238"/>
                  </a:lnTo>
                  <a:lnTo>
                    <a:pt x="224448" y="256117"/>
                  </a:lnTo>
                  <a:lnTo>
                    <a:pt x="254995" y="225437"/>
                  </a:lnTo>
                  <a:lnTo>
                    <a:pt x="275027" y="186530"/>
                  </a:lnTo>
                  <a:lnTo>
                    <a:pt x="282221" y="141731"/>
                  </a:lnTo>
                  <a:lnTo>
                    <a:pt x="275027" y="96933"/>
                  </a:lnTo>
                  <a:lnTo>
                    <a:pt x="254995" y="58026"/>
                  </a:lnTo>
                  <a:lnTo>
                    <a:pt x="224448" y="27346"/>
                  </a:lnTo>
                  <a:lnTo>
                    <a:pt x="185712" y="7225"/>
                  </a:lnTo>
                  <a:lnTo>
                    <a:pt x="14111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73449" y="1951895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0" y="141732"/>
                  </a:moveTo>
                  <a:lnTo>
                    <a:pt x="7193" y="96933"/>
                  </a:lnTo>
                  <a:lnTo>
                    <a:pt x="27226" y="58026"/>
                  </a:lnTo>
                  <a:lnTo>
                    <a:pt x="57772" y="27346"/>
                  </a:lnTo>
                  <a:lnTo>
                    <a:pt x="96508" y="7225"/>
                  </a:lnTo>
                  <a:lnTo>
                    <a:pt x="141110" y="0"/>
                  </a:lnTo>
                  <a:lnTo>
                    <a:pt x="185712" y="7225"/>
                  </a:lnTo>
                  <a:lnTo>
                    <a:pt x="224449" y="27346"/>
                  </a:lnTo>
                  <a:lnTo>
                    <a:pt x="254995" y="58026"/>
                  </a:lnTo>
                  <a:lnTo>
                    <a:pt x="275027" y="96933"/>
                  </a:lnTo>
                  <a:lnTo>
                    <a:pt x="282221" y="141732"/>
                  </a:lnTo>
                  <a:lnTo>
                    <a:pt x="275027" y="186530"/>
                  </a:lnTo>
                  <a:lnTo>
                    <a:pt x="254995" y="225437"/>
                  </a:lnTo>
                  <a:lnTo>
                    <a:pt x="224449" y="256117"/>
                  </a:lnTo>
                  <a:lnTo>
                    <a:pt x="185712" y="276238"/>
                  </a:lnTo>
                  <a:lnTo>
                    <a:pt x="141110" y="283464"/>
                  </a:lnTo>
                  <a:lnTo>
                    <a:pt x="96508" y="276238"/>
                  </a:lnTo>
                  <a:lnTo>
                    <a:pt x="57772" y="256117"/>
                  </a:lnTo>
                  <a:lnTo>
                    <a:pt x="27226" y="225437"/>
                  </a:lnTo>
                  <a:lnTo>
                    <a:pt x="7193" y="186530"/>
                  </a:lnTo>
                  <a:lnTo>
                    <a:pt x="0" y="1417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15503" y="2312962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141110" y="0"/>
                  </a:moveTo>
                  <a:lnTo>
                    <a:pt x="96508" y="7225"/>
                  </a:lnTo>
                  <a:lnTo>
                    <a:pt x="57772" y="27346"/>
                  </a:lnTo>
                  <a:lnTo>
                    <a:pt x="27226" y="58027"/>
                  </a:lnTo>
                  <a:lnTo>
                    <a:pt x="7193" y="96934"/>
                  </a:lnTo>
                  <a:lnTo>
                    <a:pt x="0" y="141733"/>
                  </a:lnTo>
                  <a:lnTo>
                    <a:pt x="7193" y="186531"/>
                  </a:lnTo>
                  <a:lnTo>
                    <a:pt x="27226" y="225437"/>
                  </a:lnTo>
                  <a:lnTo>
                    <a:pt x="57772" y="256118"/>
                  </a:lnTo>
                  <a:lnTo>
                    <a:pt x="96508" y="276239"/>
                  </a:lnTo>
                  <a:lnTo>
                    <a:pt x="141110" y="283465"/>
                  </a:lnTo>
                  <a:lnTo>
                    <a:pt x="185712" y="276239"/>
                  </a:lnTo>
                  <a:lnTo>
                    <a:pt x="224449" y="256118"/>
                  </a:lnTo>
                  <a:lnTo>
                    <a:pt x="254995" y="225437"/>
                  </a:lnTo>
                  <a:lnTo>
                    <a:pt x="275028" y="186531"/>
                  </a:lnTo>
                  <a:lnTo>
                    <a:pt x="282221" y="141733"/>
                  </a:lnTo>
                  <a:lnTo>
                    <a:pt x="275028" y="96934"/>
                  </a:lnTo>
                  <a:lnTo>
                    <a:pt x="254995" y="58027"/>
                  </a:lnTo>
                  <a:lnTo>
                    <a:pt x="224449" y="27346"/>
                  </a:lnTo>
                  <a:lnTo>
                    <a:pt x="185712" y="7225"/>
                  </a:lnTo>
                  <a:lnTo>
                    <a:pt x="14111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15503" y="2312962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0" y="141732"/>
                  </a:moveTo>
                  <a:lnTo>
                    <a:pt x="7193" y="96933"/>
                  </a:lnTo>
                  <a:lnTo>
                    <a:pt x="27226" y="58026"/>
                  </a:lnTo>
                  <a:lnTo>
                    <a:pt x="57772" y="27346"/>
                  </a:lnTo>
                  <a:lnTo>
                    <a:pt x="96508" y="7225"/>
                  </a:lnTo>
                  <a:lnTo>
                    <a:pt x="141110" y="0"/>
                  </a:lnTo>
                  <a:lnTo>
                    <a:pt x="185712" y="7225"/>
                  </a:lnTo>
                  <a:lnTo>
                    <a:pt x="224449" y="27346"/>
                  </a:lnTo>
                  <a:lnTo>
                    <a:pt x="254995" y="58026"/>
                  </a:lnTo>
                  <a:lnTo>
                    <a:pt x="275027" y="96933"/>
                  </a:lnTo>
                  <a:lnTo>
                    <a:pt x="282221" y="141732"/>
                  </a:lnTo>
                  <a:lnTo>
                    <a:pt x="275027" y="186530"/>
                  </a:lnTo>
                  <a:lnTo>
                    <a:pt x="254995" y="225437"/>
                  </a:lnTo>
                  <a:lnTo>
                    <a:pt x="224449" y="256117"/>
                  </a:lnTo>
                  <a:lnTo>
                    <a:pt x="185712" y="276238"/>
                  </a:lnTo>
                  <a:lnTo>
                    <a:pt x="141110" y="283464"/>
                  </a:lnTo>
                  <a:lnTo>
                    <a:pt x="96508" y="276238"/>
                  </a:lnTo>
                  <a:lnTo>
                    <a:pt x="57772" y="256117"/>
                  </a:lnTo>
                  <a:lnTo>
                    <a:pt x="27226" y="225437"/>
                  </a:lnTo>
                  <a:lnTo>
                    <a:pt x="7193" y="186530"/>
                  </a:lnTo>
                  <a:lnTo>
                    <a:pt x="0" y="1417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81169" y="2034538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141110" y="0"/>
                  </a:moveTo>
                  <a:lnTo>
                    <a:pt x="96508" y="7225"/>
                  </a:lnTo>
                  <a:lnTo>
                    <a:pt x="57772" y="27346"/>
                  </a:lnTo>
                  <a:lnTo>
                    <a:pt x="27226" y="58026"/>
                  </a:lnTo>
                  <a:lnTo>
                    <a:pt x="7193" y="96933"/>
                  </a:lnTo>
                  <a:lnTo>
                    <a:pt x="0" y="141731"/>
                  </a:lnTo>
                  <a:lnTo>
                    <a:pt x="7193" y="186530"/>
                  </a:lnTo>
                  <a:lnTo>
                    <a:pt x="27226" y="225437"/>
                  </a:lnTo>
                  <a:lnTo>
                    <a:pt x="57772" y="256117"/>
                  </a:lnTo>
                  <a:lnTo>
                    <a:pt x="96508" y="276238"/>
                  </a:lnTo>
                  <a:lnTo>
                    <a:pt x="141110" y="283463"/>
                  </a:lnTo>
                  <a:lnTo>
                    <a:pt x="185712" y="276238"/>
                  </a:lnTo>
                  <a:lnTo>
                    <a:pt x="224449" y="256117"/>
                  </a:lnTo>
                  <a:lnTo>
                    <a:pt x="254995" y="225437"/>
                  </a:lnTo>
                  <a:lnTo>
                    <a:pt x="275028" y="186530"/>
                  </a:lnTo>
                  <a:lnTo>
                    <a:pt x="282221" y="141731"/>
                  </a:lnTo>
                  <a:lnTo>
                    <a:pt x="275028" y="96933"/>
                  </a:lnTo>
                  <a:lnTo>
                    <a:pt x="254995" y="58026"/>
                  </a:lnTo>
                  <a:lnTo>
                    <a:pt x="224449" y="27346"/>
                  </a:lnTo>
                  <a:lnTo>
                    <a:pt x="185712" y="7225"/>
                  </a:lnTo>
                  <a:lnTo>
                    <a:pt x="14111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81169" y="2034538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0" y="141731"/>
                  </a:moveTo>
                  <a:lnTo>
                    <a:pt x="7193" y="96933"/>
                  </a:lnTo>
                  <a:lnTo>
                    <a:pt x="27226" y="58026"/>
                  </a:lnTo>
                  <a:lnTo>
                    <a:pt x="57772" y="27346"/>
                  </a:lnTo>
                  <a:lnTo>
                    <a:pt x="96508" y="7225"/>
                  </a:lnTo>
                  <a:lnTo>
                    <a:pt x="141110" y="0"/>
                  </a:lnTo>
                  <a:lnTo>
                    <a:pt x="185712" y="7225"/>
                  </a:lnTo>
                  <a:lnTo>
                    <a:pt x="224449" y="27346"/>
                  </a:lnTo>
                  <a:lnTo>
                    <a:pt x="254995" y="58026"/>
                  </a:lnTo>
                  <a:lnTo>
                    <a:pt x="275027" y="96933"/>
                  </a:lnTo>
                  <a:lnTo>
                    <a:pt x="282221" y="141731"/>
                  </a:lnTo>
                  <a:lnTo>
                    <a:pt x="275027" y="186530"/>
                  </a:lnTo>
                  <a:lnTo>
                    <a:pt x="254995" y="225437"/>
                  </a:lnTo>
                  <a:lnTo>
                    <a:pt x="224449" y="256117"/>
                  </a:lnTo>
                  <a:lnTo>
                    <a:pt x="185712" y="276238"/>
                  </a:lnTo>
                  <a:lnTo>
                    <a:pt x="141110" y="283464"/>
                  </a:lnTo>
                  <a:lnTo>
                    <a:pt x="96508" y="276238"/>
                  </a:lnTo>
                  <a:lnTo>
                    <a:pt x="57772" y="256117"/>
                  </a:lnTo>
                  <a:lnTo>
                    <a:pt x="27226" y="225437"/>
                  </a:lnTo>
                  <a:lnTo>
                    <a:pt x="7193" y="186530"/>
                  </a:lnTo>
                  <a:lnTo>
                    <a:pt x="0" y="14173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23846" y="2444582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141110" y="0"/>
                  </a:moveTo>
                  <a:lnTo>
                    <a:pt x="96508" y="7225"/>
                  </a:lnTo>
                  <a:lnTo>
                    <a:pt x="57772" y="27346"/>
                  </a:lnTo>
                  <a:lnTo>
                    <a:pt x="27226" y="58026"/>
                  </a:lnTo>
                  <a:lnTo>
                    <a:pt x="7193" y="96933"/>
                  </a:lnTo>
                  <a:lnTo>
                    <a:pt x="0" y="141731"/>
                  </a:lnTo>
                  <a:lnTo>
                    <a:pt x="7193" y="186530"/>
                  </a:lnTo>
                  <a:lnTo>
                    <a:pt x="27226" y="225437"/>
                  </a:lnTo>
                  <a:lnTo>
                    <a:pt x="57772" y="256117"/>
                  </a:lnTo>
                  <a:lnTo>
                    <a:pt x="96508" y="276238"/>
                  </a:lnTo>
                  <a:lnTo>
                    <a:pt x="141110" y="283463"/>
                  </a:lnTo>
                  <a:lnTo>
                    <a:pt x="185712" y="276238"/>
                  </a:lnTo>
                  <a:lnTo>
                    <a:pt x="224449" y="256117"/>
                  </a:lnTo>
                  <a:lnTo>
                    <a:pt x="254995" y="225437"/>
                  </a:lnTo>
                  <a:lnTo>
                    <a:pt x="275028" y="186530"/>
                  </a:lnTo>
                  <a:lnTo>
                    <a:pt x="282221" y="141731"/>
                  </a:lnTo>
                  <a:lnTo>
                    <a:pt x="275028" y="96933"/>
                  </a:lnTo>
                  <a:lnTo>
                    <a:pt x="254995" y="58026"/>
                  </a:lnTo>
                  <a:lnTo>
                    <a:pt x="224449" y="27346"/>
                  </a:lnTo>
                  <a:lnTo>
                    <a:pt x="185712" y="7225"/>
                  </a:lnTo>
                  <a:lnTo>
                    <a:pt x="14111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23846" y="2444582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0" y="141732"/>
                  </a:moveTo>
                  <a:lnTo>
                    <a:pt x="7193" y="96933"/>
                  </a:lnTo>
                  <a:lnTo>
                    <a:pt x="27226" y="58026"/>
                  </a:lnTo>
                  <a:lnTo>
                    <a:pt x="57772" y="27346"/>
                  </a:lnTo>
                  <a:lnTo>
                    <a:pt x="96508" y="7225"/>
                  </a:lnTo>
                  <a:lnTo>
                    <a:pt x="141110" y="0"/>
                  </a:lnTo>
                  <a:lnTo>
                    <a:pt x="185712" y="7225"/>
                  </a:lnTo>
                  <a:lnTo>
                    <a:pt x="224449" y="27346"/>
                  </a:lnTo>
                  <a:lnTo>
                    <a:pt x="254995" y="58026"/>
                  </a:lnTo>
                  <a:lnTo>
                    <a:pt x="275027" y="96933"/>
                  </a:lnTo>
                  <a:lnTo>
                    <a:pt x="282221" y="141732"/>
                  </a:lnTo>
                  <a:lnTo>
                    <a:pt x="275027" y="186530"/>
                  </a:lnTo>
                  <a:lnTo>
                    <a:pt x="254995" y="225437"/>
                  </a:lnTo>
                  <a:lnTo>
                    <a:pt x="224449" y="256117"/>
                  </a:lnTo>
                  <a:lnTo>
                    <a:pt x="185712" y="276238"/>
                  </a:lnTo>
                  <a:lnTo>
                    <a:pt x="141110" y="283464"/>
                  </a:lnTo>
                  <a:lnTo>
                    <a:pt x="96508" y="276238"/>
                  </a:lnTo>
                  <a:lnTo>
                    <a:pt x="57772" y="256117"/>
                  </a:lnTo>
                  <a:lnTo>
                    <a:pt x="27226" y="225437"/>
                  </a:lnTo>
                  <a:lnTo>
                    <a:pt x="7193" y="186530"/>
                  </a:lnTo>
                  <a:lnTo>
                    <a:pt x="0" y="1417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56355" y="1980456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141110" y="0"/>
                  </a:moveTo>
                  <a:lnTo>
                    <a:pt x="96508" y="7225"/>
                  </a:lnTo>
                  <a:lnTo>
                    <a:pt x="57772" y="27346"/>
                  </a:lnTo>
                  <a:lnTo>
                    <a:pt x="27226" y="58026"/>
                  </a:lnTo>
                  <a:lnTo>
                    <a:pt x="7193" y="96933"/>
                  </a:lnTo>
                  <a:lnTo>
                    <a:pt x="0" y="141731"/>
                  </a:lnTo>
                  <a:lnTo>
                    <a:pt x="7193" y="186530"/>
                  </a:lnTo>
                  <a:lnTo>
                    <a:pt x="27226" y="225437"/>
                  </a:lnTo>
                  <a:lnTo>
                    <a:pt x="57772" y="256117"/>
                  </a:lnTo>
                  <a:lnTo>
                    <a:pt x="96508" y="276238"/>
                  </a:lnTo>
                  <a:lnTo>
                    <a:pt x="141110" y="283463"/>
                  </a:lnTo>
                  <a:lnTo>
                    <a:pt x="185712" y="276238"/>
                  </a:lnTo>
                  <a:lnTo>
                    <a:pt x="224449" y="256117"/>
                  </a:lnTo>
                  <a:lnTo>
                    <a:pt x="254995" y="225437"/>
                  </a:lnTo>
                  <a:lnTo>
                    <a:pt x="275028" y="186530"/>
                  </a:lnTo>
                  <a:lnTo>
                    <a:pt x="282221" y="141731"/>
                  </a:lnTo>
                  <a:lnTo>
                    <a:pt x="275028" y="96933"/>
                  </a:lnTo>
                  <a:lnTo>
                    <a:pt x="254995" y="58026"/>
                  </a:lnTo>
                  <a:lnTo>
                    <a:pt x="224449" y="27346"/>
                  </a:lnTo>
                  <a:lnTo>
                    <a:pt x="185712" y="7225"/>
                  </a:lnTo>
                  <a:lnTo>
                    <a:pt x="14111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56355" y="1980456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0" y="141732"/>
                  </a:moveTo>
                  <a:lnTo>
                    <a:pt x="7193" y="96933"/>
                  </a:lnTo>
                  <a:lnTo>
                    <a:pt x="27226" y="58026"/>
                  </a:lnTo>
                  <a:lnTo>
                    <a:pt x="57772" y="27346"/>
                  </a:lnTo>
                  <a:lnTo>
                    <a:pt x="96508" y="7225"/>
                  </a:lnTo>
                  <a:lnTo>
                    <a:pt x="141110" y="0"/>
                  </a:lnTo>
                  <a:lnTo>
                    <a:pt x="185712" y="7225"/>
                  </a:lnTo>
                  <a:lnTo>
                    <a:pt x="224449" y="27346"/>
                  </a:lnTo>
                  <a:lnTo>
                    <a:pt x="254995" y="58026"/>
                  </a:lnTo>
                  <a:lnTo>
                    <a:pt x="275027" y="96933"/>
                  </a:lnTo>
                  <a:lnTo>
                    <a:pt x="282221" y="141732"/>
                  </a:lnTo>
                  <a:lnTo>
                    <a:pt x="275027" y="186530"/>
                  </a:lnTo>
                  <a:lnTo>
                    <a:pt x="254995" y="225437"/>
                  </a:lnTo>
                  <a:lnTo>
                    <a:pt x="224449" y="256117"/>
                  </a:lnTo>
                  <a:lnTo>
                    <a:pt x="185712" y="276238"/>
                  </a:lnTo>
                  <a:lnTo>
                    <a:pt x="141110" y="283464"/>
                  </a:lnTo>
                  <a:lnTo>
                    <a:pt x="96508" y="276238"/>
                  </a:lnTo>
                  <a:lnTo>
                    <a:pt x="57772" y="256117"/>
                  </a:lnTo>
                  <a:lnTo>
                    <a:pt x="27226" y="225437"/>
                  </a:lnTo>
                  <a:lnTo>
                    <a:pt x="7193" y="186530"/>
                  </a:lnTo>
                  <a:lnTo>
                    <a:pt x="0" y="1417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09995" y="1853453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141110" y="0"/>
                  </a:moveTo>
                  <a:lnTo>
                    <a:pt x="96508" y="7225"/>
                  </a:lnTo>
                  <a:lnTo>
                    <a:pt x="57772" y="27346"/>
                  </a:lnTo>
                  <a:lnTo>
                    <a:pt x="27226" y="58026"/>
                  </a:lnTo>
                  <a:lnTo>
                    <a:pt x="7193" y="96933"/>
                  </a:lnTo>
                  <a:lnTo>
                    <a:pt x="0" y="141732"/>
                  </a:lnTo>
                  <a:lnTo>
                    <a:pt x="7193" y="186530"/>
                  </a:lnTo>
                  <a:lnTo>
                    <a:pt x="27226" y="225437"/>
                  </a:lnTo>
                  <a:lnTo>
                    <a:pt x="57772" y="256117"/>
                  </a:lnTo>
                  <a:lnTo>
                    <a:pt x="96508" y="276238"/>
                  </a:lnTo>
                  <a:lnTo>
                    <a:pt x="141110" y="283463"/>
                  </a:lnTo>
                  <a:lnTo>
                    <a:pt x="185712" y="276238"/>
                  </a:lnTo>
                  <a:lnTo>
                    <a:pt x="224449" y="256117"/>
                  </a:lnTo>
                  <a:lnTo>
                    <a:pt x="254995" y="225437"/>
                  </a:lnTo>
                  <a:lnTo>
                    <a:pt x="275028" y="186530"/>
                  </a:lnTo>
                  <a:lnTo>
                    <a:pt x="282221" y="141732"/>
                  </a:lnTo>
                  <a:lnTo>
                    <a:pt x="275028" y="96933"/>
                  </a:lnTo>
                  <a:lnTo>
                    <a:pt x="254995" y="58026"/>
                  </a:lnTo>
                  <a:lnTo>
                    <a:pt x="224449" y="27346"/>
                  </a:lnTo>
                  <a:lnTo>
                    <a:pt x="185712" y="7225"/>
                  </a:lnTo>
                  <a:lnTo>
                    <a:pt x="14111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09995" y="1853453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0" y="141731"/>
                  </a:moveTo>
                  <a:lnTo>
                    <a:pt x="7193" y="96933"/>
                  </a:lnTo>
                  <a:lnTo>
                    <a:pt x="27226" y="58026"/>
                  </a:lnTo>
                  <a:lnTo>
                    <a:pt x="57772" y="27346"/>
                  </a:lnTo>
                  <a:lnTo>
                    <a:pt x="96508" y="7225"/>
                  </a:lnTo>
                  <a:lnTo>
                    <a:pt x="141110" y="0"/>
                  </a:lnTo>
                  <a:lnTo>
                    <a:pt x="185712" y="7225"/>
                  </a:lnTo>
                  <a:lnTo>
                    <a:pt x="224449" y="27346"/>
                  </a:lnTo>
                  <a:lnTo>
                    <a:pt x="254995" y="58026"/>
                  </a:lnTo>
                  <a:lnTo>
                    <a:pt x="275027" y="96933"/>
                  </a:lnTo>
                  <a:lnTo>
                    <a:pt x="282221" y="141731"/>
                  </a:lnTo>
                  <a:lnTo>
                    <a:pt x="275027" y="186530"/>
                  </a:lnTo>
                  <a:lnTo>
                    <a:pt x="254995" y="225437"/>
                  </a:lnTo>
                  <a:lnTo>
                    <a:pt x="224449" y="256117"/>
                  </a:lnTo>
                  <a:lnTo>
                    <a:pt x="185712" y="276238"/>
                  </a:lnTo>
                  <a:lnTo>
                    <a:pt x="141110" y="283464"/>
                  </a:lnTo>
                  <a:lnTo>
                    <a:pt x="96508" y="276238"/>
                  </a:lnTo>
                  <a:lnTo>
                    <a:pt x="57772" y="256117"/>
                  </a:lnTo>
                  <a:lnTo>
                    <a:pt x="27226" y="225437"/>
                  </a:lnTo>
                  <a:lnTo>
                    <a:pt x="7193" y="186530"/>
                  </a:lnTo>
                  <a:lnTo>
                    <a:pt x="0" y="14173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90002" y="2378957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141110" y="0"/>
                  </a:moveTo>
                  <a:lnTo>
                    <a:pt x="96509" y="7225"/>
                  </a:lnTo>
                  <a:lnTo>
                    <a:pt x="57773" y="27346"/>
                  </a:lnTo>
                  <a:lnTo>
                    <a:pt x="27226" y="58026"/>
                  </a:lnTo>
                  <a:lnTo>
                    <a:pt x="7194" y="96933"/>
                  </a:lnTo>
                  <a:lnTo>
                    <a:pt x="0" y="141731"/>
                  </a:lnTo>
                  <a:lnTo>
                    <a:pt x="7194" y="186530"/>
                  </a:lnTo>
                  <a:lnTo>
                    <a:pt x="27226" y="225437"/>
                  </a:lnTo>
                  <a:lnTo>
                    <a:pt x="57773" y="256117"/>
                  </a:lnTo>
                  <a:lnTo>
                    <a:pt x="96509" y="276238"/>
                  </a:lnTo>
                  <a:lnTo>
                    <a:pt x="141110" y="283463"/>
                  </a:lnTo>
                  <a:lnTo>
                    <a:pt x="185712" y="276238"/>
                  </a:lnTo>
                  <a:lnTo>
                    <a:pt x="224449" y="256117"/>
                  </a:lnTo>
                  <a:lnTo>
                    <a:pt x="254995" y="225437"/>
                  </a:lnTo>
                  <a:lnTo>
                    <a:pt x="275028" y="186530"/>
                  </a:lnTo>
                  <a:lnTo>
                    <a:pt x="282221" y="141731"/>
                  </a:lnTo>
                  <a:lnTo>
                    <a:pt x="275028" y="96933"/>
                  </a:lnTo>
                  <a:lnTo>
                    <a:pt x="254995" y="58026"/>
                  </a:lnTo>
                  <a:lnTo>
                    <a:pt x="224449" y="27346"/>
                  </a:lnTo>
                  <a:lnTo>
                    <a:pt x="185712" y="7225"/>
                  </a:lnTo>
                  <a:lnTo>
                    <a:pt x="14111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90002" y="2378957"/>
              <a:ext cx="282575" cy="283845"/>
            </a:xfrm>
            <a:custGeom>
              <a:avLst/>
              <a:gdLst/>
              <a:ahLst/>
              <a:cxnLst/>
              <a:rect l="l" t="t" r="r" b="b"/>
              <a:pathLst>
                <a:path w="282575" h="283844">
                  <a:moveTo>
                    <a:pt x="0" y="141732"/>
                  </a:moveTo>
                  <a:lnTo>
                    <a:pt x="7193" y="96933"/>
                  </a:lnTo>
                  <a:lnTo>
                    <a:pt x="27226" y="58026"/>
                  </a:lnTo>
                  <a:lnTo>
                    <a:pt x="57772" y="27346"/>
                  </a:lnTo>
                  <a:lnTo>
                    <a:pt x="96508" y="7225"/>
                  </a:lnTo>
                  <a:lnTo>
                    <a:pt x="141110" y="0"/>
                  </a:lnTo>
                  <a:lnTo>
                    <a:pt x="185712" y="7225"/>
                  </a:lnTo>
                  <a:lnTo>
                    <a:pt x="224449" y="27346"/>
                  </a:lnTo>
                  <a:lnTo>
                    <a:pt x="254995" y="58026"/>
                  </a:lnTo>
                  <a:lnTo>
                    <a:pt x="275027" y="96933"/>
                  </a:lnTo>
                  <a:lnTo>
                    <a:pt x="282221" y="141732"/>
                  </a:lnTo>
                  <a:lnTo>
                    <a:pt x="275027" y="186530"/>
                  </a:lnTo>
                  <a:lnTo>
                    <a:pt x="254995" y="225437"/>
                  </a:lnTo>
                  <a:lnTo>
                    <a:pt x="224449" y="256117"/>
                  </a:lnTo>
                  <a:lnTo>
                    <a:pt x="185712" y="276238"/>
                  </a:lnTo>
                  <a:lnTo>
                    <a:pt x="141110" y="283464"/>
                  </a:lnTo>
                  <a:lnTo>
                    <a:pt x="96508" y="276238"/>
                  </a:lnTo>
                  <a:lnTo>
                    <a:pt x="57772" y="256117"/>
                  </a:lnTo>
                  <a:lnTo>
                    <a:pt x="27226" y="225437"/>
                  </a:lnTo>
                  <a:lnTo>
                    <a:pt x="7193" y="186530"/>
                  </a:lnTo>
                  <a:lnTo>
                    <a:pt x="0" y="1417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9527" y="1741833"/>
              <a:ext cx="292735" cy="307975"/>
            </a:xfrm>
            <a:custGeom>
              <a:avLst/>
              <a:gdLst/>
              <a:ahLst/>
              <a:cxnLst/>
              <a:rect l="l" t="t" r="r" b="b"/>
              <a:pathLst>
                <a:path w="292735" h="307975">
                  <a:moveTo>
                    <a:pt x="0" y="0"/>
                  </a:moveTo>
                  <a:lnTo>
                    <a:pt x="292213" y="30794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891" y="1949940"/>
              <a:ext cx="116198" cy="11812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905754" y="2311730"/>
              <a:ext cx="266065" cy="1868170"/>
            </a:xfrm>
            <a:custGeom>
              <a:avLst/>
              <a:gdLst/>
              <a:ahLst/>
              <a:cxnLst/>
              <a:rect l="l" t="t" r="r" b="b"/>
              <a:pathLst>
                <a:path w="266064" h="1868170">
                  <a:moveTo>
                    <a:pt x="0" y="0"/>
                  </a:moveTo>
                  <a:lnTo>
                    <a:pt x="265944" y="1867793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8082" y="2286777"/>
              <a:ext cx="116730" cy="12106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2640" y="4083411"/>
              <a:ext cx="116730" cy="12106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117608" y="3774476"/>
              <a:ext cx="424180" cy="428625"/>
            </a:xfrm>
            <a:custGeom>
              <a:avLst/>
              <a:gdLst/>
              <a:ahLst/>
              <a:cxnLst/>
              <a:rect l="l" t="t" r="r" b="b"/>
              <a:pathLst>
                <a:path w="424179" h="428625">
                  <a:moveTo>
                    <a:pt x="0" y="57795"/>
                  </a:moveTo>
                  <a:lnTo>
                    <a:pt x="364905" y="0"/>
                  </a:lnTo>
                  <a:lnTo>
                    <a:pt x="423553" y="370288"/>
                  </a:lnTo>
                  <a:lnTo>
                    <a:pt x="58647" y="428083"/>
                  </a:lnTo>
                  <a:lnTo>
                    <a:pt x="0" y="57795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51707" y="3717349"/>
              <a:ext cx="366395" cy="365760"/>
            </a:xfrm>
            <a:custGeom>
              <a:avLst/>
              <a:gdLst/>
              <a:ahLst/>
              <a:cxnLst/>
              <a:rect l="l" t="t" r="r" b="b"/>
              <a:pathLst>
                <a:path w="366395" h="365760">
                  <a:moveTo>
                    <a:pt x="182893" y="0"/>
                  </a:moveTo>
                  <a:lnTo>
                    <a:pt x="139719" y="139708"/>
                  </a:lnTo>
                  <a:lnTo>
                    <a:pt x="0" y="139707"/>
                  </a:lnTo>
                  <a:lnTo>
                    <a:pt x="113035" y="226051"/>
                  </a:lnTo>
                  <a:lnTo>
                    <a:pt x="69858" y="365758"/>
                  </a:lnTo>
                  <a:lnTo>
                    <a:pt x="182893" y="279413"/>
                  </a:lnTo>
                  <a:lnTo>
                    <a:pt x="295927" y="365758"/>
                  </a:lnTo>
                  <a:lnTo>
                    <a:pt x="252751" y="226051"/>
                  </a:lnTo>
                  <a:lnTo>
                    <a:pt x="365786" y="139707"/>
                  </a:lnTo>
                  <a:lnTo>
                    <a:pt x="226067" y="139708"/>
                  </a:lnTo>
                  <a:lnTo>
                    <a:pt x="182893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4956137" y="2043683"/>
            <a:ext cx="401320" cy="118110"/>
            <a:chOff x="3432137" y="2043683"/>
            <a:chExt cx="401320" cy="118110"/>
          </a:xfrm>
        </p:grpSpPr>
        <p:sp>
          <p:nvSpPr>
            <p:cNvPr id="38" name="object 38"/>
            <p:cNvSpPr/>
            <p:nvPr/>
          </p:nvSpPr>
          <p:spPr>
            <a:xfrm>
              <a:off x="3444837" y="2102050"/>
              <a:ext cx="363220" cy="1270"/>
            </a:xfrm>
            <a:custGeom>
              <a:avLst/>
              <a:gdLst/>
              <a:ahLst/>
              <a:cxnLst/>
              <a:rect l="l" t="t" r="r" b="b"/>
              <a:pathLst>
                <a:path w="363220" h="1269">
                  <a:moveTo>
                    <a:pt x="0" y="0"/>
                  </a:moveTo>
                  <a:lnTo>
                    <a:pt x="362939" y="742"/>
                  </a:lnTo>
                </a:path>
              </a:pathLst>
            </a:custGeom>
            <a:ln w="253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6981" y="2043683"/>
              <a:ext cx="115999" cy="11790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2542044" y="4127727"/>
            <a:ext cx="84772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73660" marR="5080" indent="-61594">
              <a:lnSpc>
                <a:spcPts val="2100"/>
              </a:lnSpc>
              <a:spcBef>
                <a:spcPts val="219"/>
              </a:spcBef>
            </a:pPr>
            <a:r>
              <a:rPr spc="-10" dirty="0">
                <a:latin typeface="Arial"/>
                <a:cs typeface="Arial"/>
              </a:rPr>
              <a:t>511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keV </a:t>
            </a:r>
            <a:r>
              <a:rPr spc="-10" dirty="0">
                <a:latin typeface="Arial"/>
                <a:cs typeface="Arial"/>
              </a:rPr>
              <a:t>photon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36441" y="3197283"/>
            <a:ext cx="84772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73660" marR="5080" indent="-61594">
              <a:lnSpc>
                <a:spcPts val="2100"/>
              </a:lnSpc>
              <a:spcBef>
                <a:spcPts val="219"/>
              </a:spcBef>
            </a:pPr>
            <a:r>
              <a:rPr spc="-10" dirty="0">
                <a:latin typeface="Arial"/>
                <a:cs typeface="Arial"/>
              </a:rPr>
              <a:t>511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keV </a:t>
            </a:r>
            <a:r>
              <a:rPr spc="-10" dirty="0">
                <a:latin typeface="Arial"/>
                <a:cs typeface="Arial"/>
              </a:rPr>
              <a:t>photon</a:t>
            </a:r>
            <a:endParaRPr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61847" y="4151789"/>
            <a:ext cx="120777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2400" marR="5080" indent="-140335">
              <a:lnSpc>
                <a:spcPts val="2100"/>
              </a:lnSpc>
              <a:spcBef>
                <a:spcPts val="219"/>
              </a:spcBef>
            </a:pPr>
            <a:r>
              <a:rPr spc="-10" dirty="0">
                <a:latin typeface="Arial"/>
                <a:cs typeface="Arial"/>
              </a:rPr>
              <a:t>Annihilation Reaction</a:t>
            </a:r>
            <a:endParaRPr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88854" y="2873768"/>
            <a:ext cx="89789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09" marR="5080" indent="-17145" algn="just">
              <a:lnSpc>
                <a:spcPct val="99500"/>
              </a:lnSpc>
              <a:spcBef>
                <a:spcPts val="110"/>
              </a:spcBef>
            </a:pPr>
            <a:r>
              <a:rPr spc="-10" dirty="0">
                <a:latin typeface="Arial"/>
                <a:cs typeface="Arial"/>
              </a:rPr>
              <a:t>Effective Positron Range</a:t>
            </a:r>
            <a:endParaRPr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39285" y="1435326"/>
            <a:ext cx="2894330" cy="48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14"/>
              </a:lnSpc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Nucleus</a:t>
            </a:r>
            <a:endParaRPr>
              <a:latin typeface="Arial"/>
              <a:cs typeface="Arial"/>
            </a:endParaRPr>
          </a:p>
          <a:p>
            <a:pPr marL="2042160">
              <a:lnSpc>
                <a:spcPts val="1814"/>
              </a:lnSpc>
            </a:pPr>
            <a:r>
              <a:rPr spc="-10" dirty="0">
                <a:latin typeface="Arial"/>
                <a:cs typeface="Arial"/>
              </a:rPr>
              <a:t>Positron</a:t>
            </a:r>
            <a:endParaRPr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092308" y="2443303"/>
            <a:ext cx="86423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6850" marR="5080" indent="-184785">
              <a:lnSpc>
                <a:spcPts val="2100"/>
              </a:lnSpc>
              <a:spcBef>
                <a:spcPts val="219"/>
              </a:spcBef>
            </a:pPr>
            <a:r>
              <a:rPr spc="-10" dirty="0">
                <a:latin typeface="Arial"/>
                <a:cs typeface="Arial"/>
              </a:rPr>
              <a:t>Positron </a:t>
            </a:r>
            <a:r>
              <a:rPr spc="-20" dirty="0">
                <a:latin typeface="Arial"/>
                <a:cs typeface="Arial"/>
              </a:rPr>
              <a:t>Path</a:t>
            </a:r>
            <a:endParaRPr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550525" y="2599200"/>
            <a:ext cx="566420" cy="177165"/>
            <a:chOff x="5026525" y="2599199"/>
            <a:chExt cx="566420" cy="177165"/>
          </a:xfrm>
        </p:grpSpPr>
        <p:sp>
          <p:nvSpPr>
            <p:cNvPr id="47" name="object 47"/>
            <p:cNvSpPr/>
            <p:nvPr/>
          </p:nvSpPr>
          <p:spPr>
            <a:xfrm>
              <a:off x="5051067" y="2639309"/>
              <a:ext cx="529590" cy="124460"/>
            </a:xfrm>
            <a:custGeom>
              <a:avLst/>
              <a:gdLst/>
              <a:ahLst/>
              <a:cxnLst/>
              <a:rect l="l" t="t" r="r" b="b"/>
              <a:pathLst>
                <a:path w="529589" h="124460">
                  <a:moveTo>
                    <a:pt x="529071" y="12387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6525" y="2599199"/>
              <a:ext cx="123068" cy="114804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918579" y="5050807"/>
            <a:ext cx="8440420" cy="10972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4965" marR="1247775" indent="-342900">
              <a:lnSpc>
                <a:spcPts val="2600"/>
              </a:lnSpc>
              <a:spcBef>
                <a:spcPts val="21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Positrons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will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migrate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“bounce”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off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electrons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before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undergoing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 annihilation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reaction</a:t>
            </a:r>
            <a:endParaRPr sz="2200">
              <a:latin typeface="Arial"/>
              <a:cs typeface="Arial"/>
            </a:endParaRPr>
          </a:p>
          <a:p>
            <a:pPr marL="355600" indent="-342900"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Causes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annihilation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point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radiotracer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location!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2684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Effect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Positron</a:t>
            </a:r>
            <a:r>
              <a:rPr spc="-15" dirty="0"/>
              <a:t> </a:t>
            </a:r>
            <a:r>
              <a:rPr dirty="0"/>
              <a:t>Migration</a:t>
            </a:r>
            <a:r>
              <a:rPr spc="-15" dirty="0"/>
              <a:t> </a:t>
            </a:r>
            <a:r>
              <a:rPr dirty="0"/>
              <a:t>on</a:t>
            </a:r>
            <a:r>
              <a:rPr spc="-10" dirty="0"/>
              <a:t> Resolution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4657" y="870797"/>
            <a:ext cx="5192717" cy="39954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8498" y="1181666"/>
            <a:ext cx="2927190" cy="2682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72051" y="5037439"/>
            <a:ext cx="7684770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5600" marR="5080" indent="-342900">
              <a:lnSpc>
                <a:spcPts val="2600"/>
              </a:lnSpc>
              <a:spcBef>
                <a:spcPts val="21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Positron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range depends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on emission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energy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positron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and material</a:t>
            </a:r>
            <a:r>
              <a:rPr sz="22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interaction</a:t>
            </a:r>
            <a:r>
              <a:rPr sz="22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(FWTM=1-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z="22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mm)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9009" y="5975351"/>
            <a:ext cx="2171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Increasing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β+ </a:t>
            </a:r>
            <a:r>
              <a:rPr spc="-10" dirty="0">
                <a:latin typeface="Arial"/>
                <a:cs typeface="Arial"/>
              </a:rPr>
              <a:t>energy</a:t>
            </a:r>
            <a:endParaRPr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65354" y="6109370"/>
            <a:ext cx="457200" cy="118110"/>
            <a:chOff x="2841354" y="6109370"/>
            <a:chExt cx="457200" cy="118110"/>
          </a:xfrm>
        </p:grpSpPr>
        <p:sp>
          <p:nvSpPr>
            <p:cNvPr id="8" name="object 8"/>
            <p:cNvSpPr/>
            <p:nvPr/>
          </p:nvSpPr>
          <p:spPr>
            <a:xfrm>
              <a:off x="2841354" y="6168324"/>
              <a:ext cx="432434" cy="0"/>
            </a:xfrm>
            <a:custGeom>
              <a:avLst/>
              <a:gdLst/>
              <a:ahLst/>
              <a:cxnLst/>
              <a:rect l="l" t="t" r="r" b="b"/>
              <a:pathLst>
                <a:path w="432435">
                  <a:moveTo>
                    <a:pt x="0" y="0"/>
                  </a:moveTo>
                  <a:lnTo>
                    <a:pt x="43199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45" y="6109370"/>
              <a:ext cx="115909" cy="1179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857327" y="5993919"/>
            <a:ext cx="5326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771140" algn="l"/>
              </a:tabLst>
            </a:pPr>
            <a:r>
              <a:rPr sz="2700" baseline="1543" dirty="0">
                <a:latin typeface="Arial"/>
                <a:cs typeface="Arial"/>
              </a:rPr>
              <a:t>Increase</a:t>
            </a:r>
            <a:r>
              <a:rPr sz="2700" spc="-7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in β+ </a:t>
            </a:r>
            <a:r>
              <a:rPr sz="2700" spc="-15" baseline="1543" dirty="0">
                <a:latin typeface="Arial"/>
                <a:cs typeface="Arial"/>
              </a:rPr>
              <a:t>range</a:t>
            </a:r>
            <a:r>
              <a:rPr sz="2700" baseline="1543" dirty="0">
                <a:latin typeface="Arial"/>
                <a:cs typeface="Arial"/>
              </a:rPr>
              <a:t>	</a:t>
            </a:r>
            <a:r>
              <a:rPr dirty="0">
                <a:latin typeface="Arial"/>
                <a:cs typeface="Arial"/>
              </a:rPr>
              <a:t>Degradation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 </a:t>
            </a:r>
            <a:r>
              <a:rPr spc="-10" dirty="0">
                <a:latin typeface="Arial"/>
                <a:cs typeface="Arial"/>
              </a:rPr>
              <a:t>resolution</a:t>
            </a:r>
            <a:endParaRPr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095455" y="6097701"/>
            <a:ext cx="457200" cy="118110"/>
            <a:chOff x="5571455" y="6097701"/>
            <a:chExt cx="457200" cy="118110"/>
          </a:xfrm>
        </p:grpSpPr>
        <p:sp>
          <p:nvSpPr>
            <p:cNvPr id="12" name="object 12"/>
            <p:cNvSpPr/>
            <p:nvPr/>
          </p:nvSpPr>
          <p:spPr>
            <a:xfrm>
              <a:off x="5571455" y="6156655"/>
              <a:ext cx="432434" cy="0"/>
            </a:xfrm>
            <a:custGeom>
              <a:avLst/>
              <a:gdLst/>
              <a:ahLst/>
              <a:cxnLst/>
              <a:rect l="l" t="t" r="r" b="b"/>
              <a:pathLst>
                <a:path w="432435">
                  <a:moveTo>
                    <a:pt x="0" y="0"/>
                  </a:moveTo>
                  <a:lnTo>
                    <a:pt x="43199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2746" y="6097701"/>
              <a:ext cx="115909" cy="117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02197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Photon</a:t>
            </a:r>
            <a:r>
              <a:rPr spc="20" dirty="0"/>
              <a:t> </a:t>
            </a:r>
            <a:r>
              <a:rPr spc="-10" dirty="0"/>
              <a:t>Non-colinearity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38962" y="2101816"/>
            <a:ext cx="41529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50" spc="-25" dirty="0">
                <a:latin typeface="Times New Roman"/>
                <a:cs typeface="Times New Roman"/>
              </a:rPr>
              <a:t>180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31095" y="2057200"/>
            <a:ext cx="100965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50" spc="10" dirty="0">
                <a:latin typeface="Symbol"/>
                <a:cs typeface="Symbol"/>
              </a:rPr>
              <a:t>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3683" y="1736674"/>
            <a:ext cx="301688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61060" algn="l"/>
              </a:tabLst>
            </a:pPr>
            <a:r>
              <a:rPr sz="3550" i="1" spc="-50" dirty="0">
                <a:latin typeface="Times New Roman"/>
                <a:cs typeface="Times New Roman"/>
              </a:rPr>
              <a:t>R</a:t>
            </a:r>
            <a:r>
              <a:rPr sz="3550" i="1" dirty="0">
                <a:latin typeface="Times New Roman"/>
                <a:cs typeface="Times New Roman"/>
              </a:rPr>
              <a:t>	</a:t>
            </a:r>
            <a:r>
              <a:rPr sz="3550" dirty="0">
                <a:latin typeface="Symbol"/>
                <a:cs typeface="Symbol"/>
              </a:rPr>
              <a:t></a:t>
            </a:r>
            <a:r>
              <a:rPr sz="3550" spc="-160" dirty="0">
                <a:latin typeface="Times New Roman"/>
                <a:cs typeface="Times New Roman"/>
              </a:rPr>
              <a:t> </a:t>
            </a:r>
            <a:r>
              <a:rPr sz="3550" spc="-25" dirty="0">
                <a:latin typeface="Times New Roman"/>
                <a:cs typeface="Times New Roman"/>
              </a:rPr>
              <a:t>0.0022</a:t>
            </a:r>
            <a:r>
              <a:rPr sz="3550" spc="-420" dirty="0">
                <a:latin typeface="Times New Roman"/>
                <a:cs typeface="Times New Roman"/>
              </a:rPr>
              <a:t> </a:t>
            </a:r>
            <a:r>
              <a:rPr sz="3550" spc="-10" dirty="0">
                <a:latin typeface="Symbol"/>
                <a:cs typeface="Symbol"/>
              </a:rPr>
              <a:t></a:t>
            </a:r>
            <a:r>
              <a:rPr sz="3550" spc="-310" dirty="0">
                <a:latin typeface="Times New Roman"/>
                <a:cs typeface="Times New Roman"/>
              </a:rPr>
              <a:t> </a:t>
            </a:r>
            <a:r>
              <a:rPr sz="3550" i="1" spc="-50" dirty="0">
                <a:latin typeface="Times New Roman"/>
                <a:cs typeface="Times New Roman"/>
              </a:rPr>
              <a:t>D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2499" y="1386395"/>
            <a:ext cx="33293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Non-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colinearity</a:t>
            </a:r>
            <a:r>
              <a:rPr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spatial</a:t>
            </a:r>
            <a:r>
              <a:rPr u="sng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resolution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1864" y="2520527"/>
            <a:ext cx="32581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i="1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PET</a:t>
            </a:r>
            <a:r>
              <a:rPr sz="22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detector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diameter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00593" y="995898"/>
            <a:ext cx="3531870" cy="3516629"/>
            <a:chOff x="1076593" y="995897"/>
            <a:chExt cx="3531870" cy="351662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5658" y="2136294"/>
              <a:ext cx="2472353" cy="12778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6593" y="995897"/>
              <a:ext cx="3531779" cy="35165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48465" y="2040598"/>
              <a:ext cx="1358265" cy="904875"/>
            </a:xfrm>
            <a:custGeom>
              <a:avLst/>
              <a:gdLst/>
              <a:ahLst/>
              <a:cxnLst/>
              <a:rect l="l" t="t" r="r" b="b"/>
              <a:pathLst>
                <a:path w="1358264" h="904875">
                  <a:moveTo>
                    <a:pt x="0" y="904395"/>
                  </a:moveTo>
                  <a:lnTo>
                    <a:pt x="135776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5076" y="2026625"/>
              <a:ext cx="122132" cy="1077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18508" y="2935901"/>
              <a:ext cx="1544955" cy="293370"/>
            </a:xfrm>
            <a:custGeom>
              <a:avLst/>
              <a:gdLst/>
              <a:ahLst/>
              <a:cxnLst/>
              <a:rect l="l" t="t" r="r" b="b"/>
              <a:pathLst>
                <a:path w="1544955" h="293369">
                  <a:moveTo>
                    <a:pt x="1544877" y="0"/>
                  </a:moveTo>
                  <a:lnTo>
                    <a:pt x="0" y="29337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746" y="3157204"/>
              <a:ext cx="122231" cy="1158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2714" y="2813443"/>
              <a:ext cx="230931" cy="23091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454455" y="34091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θ</a:t>
            </a:r>
            <a:endParaRPr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67958" y="1014841"/>
            <a:ext cx="2070735" cy="3488690"/>
            <a:chOff x="843957" y="1014841"/>
            <a:chExt cx="2070735" cy="3488690"/>
          </a:xfrm>
        </p:grpSpPr>
        <p:sp>
          <p:nvSpPr>
            <p:cNvPr id="18" name="object 18"/>
            <p:cNvSpPr/>
            <p:nvPr/>
          </p:nvSpPr>
          <p:spPr>
            <a:xfrm>
              <a:off x="888984" y="1027541"/>
              <a:ext cx="2013585" cy="8890"/>
            </a:xfrm>
            <a:custGeom>
              <a:avLst/>
              <a:gdLst/>
              <a:ahLst/>
              <a:cxnLst/>
              <a:rect l="l" t="t" r="r" b="b"/>
              <a:pathLst>
                <a:path w="2013585" h="8890">
                  <a:moveTo>
                    <a:pt x="0" y="0"/>
                  </a:moveTo>
                  <a:lnTo>
                    <a:pt x="2012985" y="8432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6657" y="4481941"/>
              <a:ext cx="2013585" cy="8890"/>
            </a:xfrm>
            <a:custGeom>
              <a:avLst/>
              <a:gdLst/>
              <a:ahLst/>
              <a:cxnLst/>
              <a:rect l="l" t="t" r="r" b="b"/>
              <a:pathLst>
                <a:path w="2013585" h="8889">
                  <a:moveTo>
                    <a:pt x="0" y="0"/>
                  </a:moveTo>
                  <a:lnTo>
                    <a:pt x="2012985" y="8433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2075" y="1107205"/>
              <a:ext cx="0" cy="3289300"/>
            </a:xfrm>
            <a:custGeom>
              <a:avLst/>
              <a:gdLst/>
              <a:ahLst/>
              <a:cxnLst/>
              <a:rect l="l" t="t" r="r" b="b"/>
              <a:pathLst>
                <a:path h="3289300">
                  <a:moveTo>
                    <a:pt x="0" y="3289299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3975" y="1081811"/>
              <a:ext cx="76200" cy="3340100"/>
            </a:xfrm>
            <a:custGeom>
              <a:avLst/>
              <a:gdLst/>
              <a:ahLst/>
              <a:cxnLst/>
              <a:rect l="l" t="t" r="r" b="b"/>
              <a:pathLst>
                <a:path w="76200" h="3340100">
                  <a:moveTo>
                    <a:pt x="76200" y="3263900"/>
                  </a:moveTo>
                  <a:lnTo>
                    <a:pt x="0" y="3263900"/>
                  </a:lnTo>
                  <a:lnTo>
                    <a:pt x="38100" y="3340100"/>
                  </a:lnTo>
                  <a:lnTo>
                    <a:pt x="76200" y="3263900"/>
                  </a:lnTo>
                  <a:close/>
                </a:path>
                <a:path w="76200" h="334010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38876" y="2322557"/>
            <a:ext cx="3505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550" i="1" spc="-10" dirty="0">
                <a:latin typeface="Times New Roman"/>
                <a:cs typeface="Times New Roman"/>
              </a:rPr>
              <a:t>D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06687" y="4933534"/>
            <a:ext cx="7896859" cy="10972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5600" marR="5080" indent="-342900">
              <a:lnSpc>
                <a:spcPts val="2600"/>
              </a:lnSpc>
              <a:spcBef>
                <a:spcPts val="21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Non-zero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positron momentum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during annihilation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causes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FF0000"/>
                </a:solidFill>
                <a:latin typeface="Arial"/>
                <a:cs typeface="Arial"/>
              </a:rPr>
              <a:t>511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keV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photons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be exactly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back-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to-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back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(θ≠180°)</a:t>
            </a:r>
            <a:endParaRPr sz="2200">
              <a:latin typeface="Arial"/>
              <a:cs typeface="Arial"/>
            </a:endParaRPr>
          </a:p>
          <a:p>
            <a:pPr marL="355600" indent="-342900"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Becomes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worse as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scanner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diameter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increases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(~2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mm)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62321" y="2015610"/>
            <a:ext cx="2875915" cy="1441450"/>
            <a:chOff x="1338320" y="2015610"/>
            <a:chExt cx="2875915" cy="1441450"/>
          </a:xfrm>
        </p:grpSpPr>
        <p:sp>
          <p:nvSpPr>
            <p:cNvPr id="25" name="object 25"/>
            <p:cNvSpPr/>
            <p:nvPr/>
          </p:nvSpPr>
          <p:spPr>
            <a:xfrm>
              <a:off x="1361635" y="2041324"/>
              <a:ext cx="2829560" cy="1162050"/>
            </a:xfrm>
            <a:custGeom>
              <a:avLst/>
              <a:gdLst/>
              <a:ahLst/>
              <a:cxnLst/>
              <a:rect l="l" t="t" r="r" b="b"/>
              <a:pathLst>
                <a:path w="2829560" h="1162050">
                  <a:moveTo>
                    <a:pt x="0" y="1161948"/>
                  </a:moveTo>
                  <a:lnTo>
                    <a:pt x="2829126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9841" y="2015610"/>
              <a:ext cx="124235" cy="11012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8320" y="3118857"/>
              <a:ext cx="124235" cy="1101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303720" y="2581350"/>
              <a:ext cx="1099820" cy="862965"/>
            </a:xfrm>
            <a:custGeom>
              <a:avLst/>
              <a:gdLst/>
              <a:ahLst/>
              <a:cxnLst/>
              <a:rect l="l" t="t" r="r" b="b"/>
              <a:pathLst>
                <a:path w="1099820" h="862964">
                  <a:moveTo>
                    <a:pt x="0" y="466650"/>
                  </a:moveTo>
                  <a:lnTo>
                    <a:pt x="4592" y="473949"/>
                  </a:lnTo>
                  <a:lnTo>
                    <a:pt x="9293" y="481190"/>
                  </a:lnTo>
                  <a:lnTo>
                    <a:pt x="13778" y="488546"/>
                  </a:lnTo>
                  <a:lnTo>
                    <a:pt x="17721" y="496185"/>
                  </a:lnTo>
                  <a:lnTo>
                    <a:pt x="21187" y="504845"/>
                  </a:lnTo>
                  <a:lnTo>
                    <a:pt x="24083" y="513728"/>
                  </a:lnTo>
                  <a:lnTo>
                    <a:pt x="26752" y="522700"/>
                  </a:lnTo>
                  <a:lnTo>
                    <a:pt x="29535" y="531628"/>
                  </a:lnTo>
                  <a:lnTo>
                    <a:pt x="31504" y="537535"/>
                  </a:lnTo>
                  <a:lnTo>
                    <a:pt x="31987" y="544167"/>
                  </a:lnTo>
                  <a:lnTo>
                    <a:pt x="35442" y="549348"/>
                  </a:lnTo>
                  <a:lnTo>
                    <a:pt x="49056" y="569435"/>
                  </a:lnTo>
                  <a:lnTo>
                    <a:pt x="47827" y="567773"/>
                  </a:lnTo>
                  <a:lnTo>
                    <a:pt x="44837" y="565759"/>
                  </a:lnTo>
                  <a:lnTo>
                    <a:pt x="53163" y="584790"/>
                  </a:lnTo>
                  <a:lnTo>
                    <a:pt x="56338" y="591140"/>
                  </a:lnTo>
                  <a:lnTo>
                    <a:pt x="61038" y="596603"/>
                  </a:lnTo>
                  <a:lnTo>
                    <a:pt x="64977" y="602510"/>
                  </a:lnTo>
                  <a:lnTo>
                    <a:pt x="70788" y="620398"/>
                  </a:lnTo>
                  <a:lnTo>
                    <a:pt x="70816" y="619758"/>
                  </a:lnTo>
                  <a:lnTo>
                    <a:pt x="72355" y="619355"/>
                  </a:lnTo>
                  <a:lnTo>
                    <a:pt x="82698" y="637952"/>
                  </a:lnTo>
                  <a:lnTo>
                    <a:pt x="85482" y="643521"/>
                  </a:lnTo>
                  <a:lnTo>
                    <a:pt x="85819" y="650104"/>
                  </a:lnTo>
                  <a:lnTo>
                    <a:pt x="88605" y="655673"/>
                  </a:lnTo>
                  <a:lnTo>
                    <a:pt x="91780" y="662023"/>
                  </a:lnTo>
                  <a:lnTo>
                    <a:pt x="97244" y="667044"/>
                  </a:lnTo>
                  <a:lnTo>
                    <a:pt x="100419" y="673394"/>
                  </a:lnTo>
                  <a:lnTo>
                    <a:pt x="103203" y="678963"/>
                  </a:lnTo>
                  <a:lnTo>
                    <a:pt x="103236" y="685709"/>
                  </a:lnTo>
                  <a:lnTo>
                    <a:pt x="106326" y="691115"/>
                  </a:lnTo>
                  <a:lnTo>
                    <a:pt x="114162" y="703072"/>
                  </a:lnTo>
                  <a:lnTo>
                    <a:pt x="122597" y="713183"/>
                  </a:lnTo>
                  <a:lnTo>
                    <a:pt x="131757" y="722598"/>
                  </a:lnTo>
                  <a:lnTo>
                    <a:pt x="141766" y="732464"/>
                  </a:lnTo>
                  <a:lnTo>
                    <a:pt x="146081" y="746462"/>
                  </a:lnTo>
                  <a:lnTo>
                    <a:pt x="147968" y="750434"/>
                  </a:lnTo>
                  <a:lnTo>
                    <a:pt x="152662" y="752805"/>
                  </a:lnTo>
                  <a:lnTo>
                    <a:pt x="165394" y="761999"/>
                  </a:lnTo>
                  <a:lnTo>
                    <a:pt x="171812" y="767347"/>
                  </a:lnTo>
                  <a:lnTo>
                    <a:pt x="176165" y="775086"/>
                  </a:lnTo>
                  <a:lnTo>
                    <a:pt x="183115" y="779720"/>
                  </a:lnTo>
                  <a:lnTo>
                    <a:pt x="188297" y="783174"/>
                  </a:lnTo>
                  <a:lnTo>
                    <a:pt x="195393" y="782603"/>
                  </a:lnTo>
                  <a:lnTo>
                    <a:pt x="200836" y="785627"/>
                  </a:lnTo>
                  <a:lnTo>
                    <a:pt x="209949" y="791120"/>
                  </a:lnTo>
                  <a:lnTo>
                    <a:pt x="218782" y="797073"/>
                  </a:lnTo>
                  <a:lnTo>
                    <a:pt x="227502" y="803210"/>
                  </a:lnTo>
                  <a:lnTo>
                    <a:pt x="236279" y="809255"/>
                  </a:lnTo>
                  <a:lnTo>
                    <a:pt x="242186" y="813193"/>
                  </a:lnTo>
                  <a:lnTo>
                    <a:pt x="247650" y="817894"/>
                  </a:lnTo>
                  <a:lnTo>
                    <a:pt x="254000" y="821069"/>
                  </a:lnTo>
                  <a:lnTo>
                    <a:pt x="259828" y="824221"/>
                  </a:lnTo>
                  <a:lnTo>
                    <a:pt x="265604" y="827504"/>
                  </a:lnTo>
                  <a:lnTo>
                    <a:pt x="271485" y="830524"/>
                  </a:lnTo>
                  <a:lnTo>
                    <a:pt x="277628" y="832883"/>
                  </a:lnTo>
                  <a:lnTo>
                    <a:pt x="286361" y="834893"/>
                  </a:lnTo>
                  <a:lnTo>
                    <a:pt x="295266" y="836153"/>
                  </a:lnTo>
                  <a:lnTo>
                    <a:pt x="304212" y="837255"/>
                  </a:lnTo>
                  <a:lnTo>
                    <a:pt x="313069" y="838790"/>
                  </a:lnTo>
                  <a:lnTo>
                    <a:pt x="319147" y="840141"/>
                  </a:lnTo>
                  <a:lnTo>
                    <a:pt x="324749" y="843187"/>
                  </a:lnTo>
                  <a:lnTo>
                    <a:pt x="330790" y="844697"/>
                  </a:lnTo>
                  <a:lnTo>
                    <a:pt x="338145" y="846305"/>
                  </a:lnTo>
                  <a:lnTo>
                    <a:pt x="345558" y="847650"/>
                  </a:lnTo>
                  <a:lnTo>
                    <a:pt x="352971" y="848996"/>
                  </a:lnTo>
                  <a:lnTo>
                    <a:pt x="360325" y="850603"/>
                  </a:lnTo>
                  <a:lnTo>
                    <a:pt x="366365" y="852113"/>
                  </a:lnTo>
                  <a:lnTo>
                    <a:pt x="371919" y="855396"/>
                  </a:lnTo>
                  <a:lnTo>
                    <a:pt x="378045" y="856510"/>
                  </a:lnTo>
                  <a:lnTo>
                    <a:pt x="389803" y="858355"/>
                  </a:lnTo>
                  <a:lnTo>
                    <a:pt x="401624" y="859791"/>
                  </a:lnTo>
                  <a:lnTo>
                    <a:pt x="413469" y="861063"/>
                  </a:lnTo>
                  <a:lnTo>
                    <a:pt x="425301" y="862417"/>
                  </a:lnTo>
                  <a:lnTo>
                    <a:pt x="478472" y="861150"/>
                  </a:lnTo>
                  <a:lnTo>
                    <a:pt x="531648" y="860021"/>
                  </a:lnTo>
                  <a:lnTo>
                    <a:pt x="584814" y="858614"/>
                  </a:lnTo>
                  <a:lnTo>
                    <a:pt x="637952" y="856510"/>
                  </a:lnTo>
                  <a:lnTo>
                    <a:pt x="685208" y="844697"/>
                  </a:lnTo>
                  <a:lnTo>
                    <a:pt x="708583" y="832239"/>
                  </a:lnTo>
                  <a:lnTo>
                    <a:pt x="720286" y="826086"/>
                  </a:lnTo>
                  <a:lnTo>
                    <a:pt x="758411" y="813039"/>
                  </a:lnTo>
                  <a:lnTo>
                    <a:pt x="773813" y="809255"/>
                  </a:lnTo>
                  <a:lnTo>
                    <a:pt x="826976" y="773813"/>
                  </a:lnTo>
                  <a:lnTo>
                    <a:pt x="858428" y="752214"/>
                  </a:lnTo>
                  <a:lnTo>
                    <a:pt x="879703" y="731993"/>
                  </a:lnTo>
                  <a:lnTo>
                    <a:pt x="886045" y="726557"/>
                  </a:lnTo>
                  <a:lnTo>
                    <a:pt x="891971" y="722120"/>
                  </a:lnTo>
                  <a:lnTo>
                    <a:pt x="898210" y="718054"/>
                  </a:lnTo>
                  <a:lnTo>
                    <a:pt x="904273" y="713808"/>
                  </a:lnTo>
                  <a:lnTo>
                    <a:pt x="909673" y="708836"/>
                  </a:lnTo>
                  <a:lnTo>
                    <a:pt x="933059" y="680830"/>
                  </a:lnTo>
                  <a:lnTo>
                    <a:pt x="934839" y="674400"/>
                  </a:lnTo>
                  <a:lnTo>
                    <a:pt x="932896" y="670420"/>
                  </a:lnTo>
                  <a:lnTo>
                    <a:pt x="945115" y="649766"/>
                  </a:lnTo>
                  <a:lnTo>
                    <a:pt x="949971" y="642968"/>
                  </a:lnTo>
                  <a:lnTo>
                    <a:pt x="957980" y="638843"/>
                  </a:lnTo>
                  <a:lnTo>
                    <a:pt x="962836" y="632045"/>
                  </a:lnTo>
                  <a:lnTo>
                    <a:pt x="966227" y="626406"/>
                  </a:lnTo>
                  <a:lnTo>
                    <a:pt x="969024" y="620411"/>
                  </a:lnTo>
                  <a:lnTo>
                    <a:pt x="971681" y="614327"/>
                  </a:lnTo>
                  <a:lnTo>
                    <a:pt x="974650" y="608417"/>
                  </a:lnTo>
                  <a:lnTo>
                    <a:pt x="978172" y="602253"/>
                  </a:lnTo>
                  <a:lnTo>
                    <a:pt x="982942" y="596861"/>
                  </a:lnTo>
                  <a:lnTo>
                    <a:pt x="986464" y="590697"/>
                  </a:lnTo>
                  <a:lnTo>
                    <a:pt x="989552" y="584863"/>
                  </a:lnTo>
                  <a:lnTo>
                    <a:pt x="992406" y="578903"/>
                  </a:lnTo>
                  <a:lnTo>
                    <a:pt x="995243" y="572934"/>
                  </a:lnTo>
                  <a:lnTo>
                    <a:pt x="998278" y="567069"/>
                  </a:lnTo>
                  <a:lnTo>
                    <a:pt x="1002677" y="559665"/>
                  </a:lnTo>
                  <a:lnTo>
                    <a:pt x="1007304" y="552389"/>
                  </a:lnTo>
                  <a:lnTo>
                    <a:pt x="1011848" y="545070"/>
                  </a:lnTo>
                  <a:lnTo>
                    <a:pt x="1015999" y="537535"/>
                  </a:lnTo>
                  <a:lnTo>
                    <a:pt x="1028035" y="511539"/>
                  </a:lnTo>
                  <a:lnTo>
                    <a:pt x="1028387" y="507626"/>
                  </a:lnTo>
                  <a:lnTo>
                    <a:pt x="1028452" y="506854"/>
                  </a:lnTo>
                  <a:lnTo>
                    <a:pt x="1039627" y="490278"/>
                  </a:lnTo>
                  <a:lnTo>
                    <a:pt x="1040938" y="481382"/>
                  </a:lnTo>
                  <a:lnTo>
                    <a:pt x="1042138" y="472460"/>
                  </a:lnTo>
                  <a:lnTo>
                    <a:pt x="1043559" y="463588"/>
                  </a:lnTo>
                  <a:lnTo>
                    <a:pt x="1045534" y="454836"/>
                  </a:lnTo>
                  <a:lnTo>
                    <a:pt x="1053685" y="428213"/>
                  </a:lnTo>
                  <a:lnTo>
                    <a:pt x="1056550" y="424620"/>
                  </a:lnTo>
                  <a:lnTo>
                    <a:pt x="1058338" y="424321"/>
                  </a:lnTo>
                  <a:lnTo>
                    <a:pt x="1063255" y="407580"/>
                  </a:lnTo>
                  <a:lnTo>
                    <a:pt x="1064834" y="400219"/>
                  </a:lnTo>
                  <a:lnTo>
                    <a:pt x="1066131" y="392793"/>
                  </a:lnTo>
                  <a:lnTo>
                    <a:pt x="1067467" y="385377"/>
                  </a:lnTo>
                  <a:lnTo>
                    <a:pt x="1069162" y="378045"/>
                  </a:lnTo>
                  <a:lnTo>
                    <a:pt x="1072103" y="369167"/>
                  </a:lnTo>
                  <a:lnTo>
                    <a:pt x="1075531" y="360426"/>
                  </a:lnTo>
                  <a:lnTo>
                    <a:pt x="1078728" y="351634"/>
                  </a:lnTo>
                  <a:lnTo>
                    <a:pt x="1080976" y="342603"/>
                  </a:lnTo>
                  <a:lnTo>
                    <a:pt x="1085602" y="315042"/>
                  </a:lnTo>
                  <a:lnTo>
                    <a:pt x="1086913" y="307213"/>
                  </a:lnTo>
                  <a:lnTo>
                    <a:pt x="1086597" y="308155"/>
                  </a:lnTo>
                  <a:lnTo>
                    <a:pt x="1086345" y="306907"/>
                  </a:lnTo>
                  <a:lnTo>
                    <a:pt x="1087846" y="292509"/>
                  </a:lnTo>
                  <a:lnTo>
                    <a:pt x="1092790" y="253999"/>
                  </a:lnTo>
                  <a:lnTo>
                    <a:pt x="1094342" y="245137"/>
                  </a:lnTo>
                  <a:lnTo>
                    <a:pt x="1096233" y="236317"/>
                  </a:lnTo>
                  <a:lnTo>
                    <a:pt x="1097880" y="227477"/>
                  </a:lnTo>
                  <a:lnTo>
                    <a:pt x="1098697" y="218557"/>
                  </a:lnTo>
                  <a:lnTo>
                    <a:pt x="1099412" y="163926"/>
                  </a:lnTo>
                  <a:lnTo>
                    <a:pt x="1099333" y="109286"/>
                  </a:lnTo>
                  <a:lnTo>
                    <a:pt x="1098936" y="54642"/>
                  </a:lnTo>
                  <a:lnTo>
                    <a:pt x="109869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18012" y="2616041"/>
              <a:ext cx="479425" cy="294640"/>
            </a:xfrm>
            <a:custGeom>
              <a:avLst/>
              <a:gdLst/>
              <a:ahLst/>
              <a:cxnLst/>
              <a:rect l="l" t="t" r="r" b="b"/>
              <a:pathLst>
                <a:path w="479425" h="294639">
                  <a:moveTo>
                    <a:pt x="20327" y="133244"/>
                  </a:moveTo>
                  <a:lnTo>
                    <a:pt x="0" y="140886"/>
                  </a:lnTo>
                  <a:lnTo>
                    <a:pt x="57594" y="294096"/>
                  </a:lnTo>
                  <a:lnTo>
                    <a:pt x="125734" y="268480"/>
                  </a:lnTo>
                  <a:lnTo>
                    <a:pt x="71165" y="268480"/>
                  </a:lnTo>
                  <a:lnTo>
                    <a:pt x="20327" y="133244"/>
                  </a:lnTo>
                  <a:close/>
                </a:path>
                <a:path w="479425" h="294639">
                  <a:moveTo>
                    <a:pt x="146486" y="240164"/>
                  </a:moveTo>
                  <a:lnTo>
                    <a:pt x="71165" y="268480"/>
                  </a:lnTo>
                  <a:lnTo>
                    <a:pt x="125734" y="268480"/>
                  </a:lnTo>
                  <a:lnTo>
                    <a:pt x="153244" y="258138"/>
                  </a:lnTo>
                  <a:lnTo>
                    <a:pt x="146486" y="240164"/>
                  </a:lnTo>
                  <a:close/>
                </a:path>
                <a:path w="479425" h="294639">
                  <a:moveTo>
                    <a:pt x="217706" y="62614"/>
                  </a:moveTo>
                  <a:lnTo>
                    <a:pt x="171129" y="75161"/>
                  </a:lnTo>
                  <a:lnTo>
                    <a:pt x="141284" y="109444"/>
                  </a:lnTo>
                  <a:lnTo>
                    <a:pt x="135574" y="140913"/>
                  </a:lnTo>
                  <a:lnTo>
                    <a:pt x="137727" y="158305"/>
                  </a:lnTo>
                  <a:lnTo>
                    <a:pt x="152790" y="195599"/>
                  </a:lnTo>
                  <a:lnTo>
                    <a:pt x="183280" y="223778"/>
                  </a:lnTo>
                  <a:lnTo>
                    <a:pt x="213421" y="231746"/>
                  </a:lnTo>
                  <a:lnTo>
                    <a:pt x="224031" y="231481"/>
                  </a:lnTo>
                  <a:lnTo>
                    <a:pt x="263904" y="216774"/>
                  </a:lnTo>
                  <a:lnTo>
                    <a:pt x="268840" y="212846"/>
                  </a:lnTo>
                  <a:lnTo>
                    <a:pt x="216831" y="212846"/>
                  </a:lnTo>
                  <a:lnTo>
                    <a:pt x="206103" y="211207"/>
                  </a:lnTo>
                  <a:lnTo>
                    <a:pt x="170173" y="182016"/>
                  </a:lnTo>
                  <a:lnTo>
                    <a:pt x="157084" y="138250"/>
                  </a:lnTo>
                  <a:lnTo>
                    <a:pt x="157764" y="125346"/>
                  </a:lnTo>
                  <a:lnTo>
                    <a:pt x="182747" y="90335"/>
                  </a:lnTo>
                  <a:lnTo>
                    <a:pt x="215442" y="81912"/>
                  </a:lnTo>
                  <a:lnTo>
                    <a:pt x="264382" y="81912"/>
                  </a:lnTo>
                  <a:lnTo>
                    <a:pt x="256557" y="75527"/>
                  </a:lnTo>
                  <a:lnTo>
                    <a:pt x="247727" y="70220"/>
                  </a:lnTo>
                  <a:lnTo>
                    <a:pt x="238259" y="66292"/>
                  </a:lnTo>
                  <a:lnTo>
                    <a:pt x="228154" y="63743"/>
                  </a:lnTo>
                  <a:lnTo>
                    <a:pt x="217706" y="62614"/>
                  </a:lnTo>
                  <a:close/>
                </a:path>
                <a:path w="479425" h="294639">
                  <a:moveTo>
                    <a:pt x="264382" y="81912"/>
                  </a:moveTo>
                  <a:lnTo>
                    <a:pt x="215442" y="81912"/>
                  </a:lnTo>
                  <a:lnTo>
                    <a:pt x="222972" y="82909"/>
                  </a:lnTo>
                  <a:lnTo>
                    <a:pt x="230277" y="84983"/>
                  </a:lnTo>
                  <a:lnTo>
                    <a:pt x="259988" y="110871"/>
                  </a:lnTo>
                  <a:lnTo>
                    <a:pt x="274274" y="155295"/>
                  </a:lnTo>
                  <a:lnTo>
                    <a:pt x="273623" y="167583"/>
                  </a:lnTo>
                  <a:lnTo>
                    <a:pt x="249424" y="203987"/>
                  </a:lnTo>
                  <a:lnTo>
                    <a:pt x="216831" y="212846"/>
                  </a:lnTo>
                  <a:lnTo>
                    <a:pt x="268840" y="212846"/>
                  </a:lnTo>
                  <a:lnTo>
                    <a:pt x="293421" y="175690"/>
                  </a:lnTo>
                  <a:lnTo>
                    <a:pt x="295861" y="155295"/>
                  </a:lnTo>
                  <a:lnTo>
                    <a:pt x="295832" y="152896"/>
                  </a:lnTo>
                  <a:lnTo>
                    <a:pt x="284366" y="108956"/>
                  </a:lnTo>
                  <a:lnTo>
                    <a:pt x="264749" y="82212"/>
                  </a:lnTo>
                  <a:lnTo>
                    <a:pt x="264382" y="81912"/>
                  </a:lnTo>
                  <a:close/>
                </a:path>
                <a:path w="479425" h="294639">
                  <a:moveTo>
                    <a:pt x="387299" y="0"/>
                  </a:moveTo>
                  <a:lnTo>
                    <a:pt x="286729" y="33098"/>
                  </a:lnTo>
                  <a:lnTo>
                    <a:pt x="344324" y="186307"/>
                  </a:lnTo>
                  <a:lnTo>
                    <a:pt x="364652" y="178666"/>
                  </a:lnTo>
                  <a:lnTo>
                    <a:pt x="339072" y="110620"/>
                  </a:lnTo>
                  <a:lnTo>
                    <a:pt x="367775" y="99830"/>
                  </a:lnTo>
                  <a:lnTo>
                    <a:pt x="371623" y="98661"/>
                  </a:lnTo>
                  <a:lnTo>
                    <a:pt x="374101" y="98284"/>
                  </a:lnTo>
                  <a:lnTo>
                    <a:pt x="377520" y="97868"/>
                  </a:lnTo>
                  <a:lnTo>
                    <a:pt x="428048" y="97868"/>
                  </a:lnTo>
                  <a:lnTo>
                    <a:pt x="424561" y="95710"/>
                  </a:lnTo>
                  <a:lnTo>
                    <a:pt x="419626" y="93074"/>
                  </a:lnTo>
                  <a:lnTo>
                    <a:pt x="332477" y="93074"/>
                  </a:lnTo>
                  <a:lnTo>
                    <a:pt x="313411" y="42360"/>
                  </a:lnTo>
                  <a:lnTo>
                    <a:pt x="361838" y="24156"/>
                  </a:lnTo>
                  <a:lnTo>
                    <a:pt x="369914" y="21619"/>
                  </a:lnTo>
                  <a:lnTo>
                    <a:pt x="377182" y="20387"/>
                  </a:lnTo>
                  <a:lnTo>
                    <a:pt x="420579" y="20387"/>
                  </a:lnTo>
                  <a:lnTo>
                    <a:pt x="418695" y="17374"/>
                  </a:lnTo>
                  <a:lnTo>
                    <a:pt x="414588" y="12488"/>
                  </a:lnTo>
                  <a:lnTo>
                    <a:pt x="409788" y="8176"/>
                  </a:lnTo>
                  <a:lnTo>
                    <a:pt x="402926" y="2807"/>
                  </a:lnTo>
                  <a:lnTo>
                    <a:pt x="395431" y="82"/>
                  </a:lnTo>
                  <a:lnTo>
                    <a:pt x="387299" y="0"/>
                  </a:lnTo>
                  <a:close/>
                </a:path>
                <a:path w="479425" h="294639">
                  <a:moveTo>
                    <a:pt x="428048" y="97868"/>
                  </a:moveTo>
                  <a:lnTo>
                    <a:pt x="377520" y="97868"/>
                  </a:lnTo>
                  <a:lnTo>
                    <a:pt x="381106" y="98064"/>
                  </a:lnTo>
                  <a:lnTo>
                    <a:pt x="388618" y="99673"/>
                  </a:lnTo>
                  <a:lnTo>
                    <a:pt x="421542" y="120872"/>
                  </a:lnTo>
                  <a:lnTo>
                    <a:pt x="453782" y="145159"/>
                  </a:lnTo>
                  <a:lnTo>
                    <a:pt x="479098" y="135642"/>
                  </a:lnTo>
                  <a:lnTo>
                    <a:pt x="436920" y="103872"/>
                  </a:lnTo>
                  <a:lnTo>
                    <a:pt x="430706" y="99512"/>
                  </a:lnTo>
                  <a:lnTo>
                    <a:pt x="428048" y="97868"/>
                  </a:lnTo>
                  <a:close/>
                </a:path>
                <a:path w="479425" h="294639">
                  <a:moveTo>
                    <a:pt x="420579" y="20387"/>
                  </a:moveTo>
                  <a:lnTo>
                    <a:pt x="377182" y="20387"/>
                  </a:lnTo>
                  <a:lnTo>
                    <a:pt x="383640" y="20458"/>
                  </a:lnTo>
                  <a:lnTo>
                    <a:pt x="389289" y="21832"/>
                  </a:lnTo>
                  <a:lnTo>
                    <a:pt x="396281" y="24535"/>
                  </a:lnTo>
                  <a:lnTo>
                    <a:pt x="401140" y="29510"/>
                  </a:lnTo>
                  <a:lnTo>
                    <a:pt x="405726" y="41709"/>
                  </a:lnTo>
                  <a:lnTo>
                    <a:pt x="406099" y="46800"/>
                  </a:lnTo>
                  <a:lnTo>
                    <a:pt x="403866" y="57266"/>
                  </a:lnTo>
                  <a:lnTo>
                    <a:pt x="401071" y="61818"/>
                  </a:lnTo>
                  <a:lnTo>
                    <a:pt x="392117" y="69559"/>
                  </a:lnTo>
                  <a:lnTo>
                    <a:pt x="385253" y="73234"/>
                  </a:lnTo>
                  <a:lnTo>
                    <a:pt x="332477" y="93074"/>
                  </a:lnTo>
                  <a:lnTo>
                    <a:pt x="419626" y="93074"/>
                  </a:lnTo>
                  <a:lnTo>
                    <a:pt x="397396" y="86740"/>
                  </a:lnTo>
                  <a:lnTo>
                    <a:pt x="406928" y="80848"/>
                  </a:lnTo>
                  <a:lnTo>
                    <a:pt x="427840" y="44869"/>
                  </a:lnTo>
                  <a:lnTo>
                    <a:pt x="427114" y="36939"/>
                  </a:lnTo>
                  <a:lnTo>
                    <a:pt x="424831" y="28865"/>
                  </a:lnTo>
                  <a:lnTo>
                    <a:pt x="422109" y="22833"/>
                  </a:lnTo>
                  <a:lnTo>
                    <a:pt x="420579" y="20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9185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Detector</a:t>
            </a:r>
            <a:r>
              <a:rPr spc="-15" dirty="0"/>
              <a:t> </a:t>
            </a:r>
            <a:r>
              <a:rPr dirty="0"/>
              <a:t>Spatial</a:t>
            </a:r>
            <a:r>
              <a:rPr spc="-5" dirty="0"/>
              <a:t> </a:t>
            </a:r>
            <a:r>
              <a:rPr spc="-10" dirty="0"/>
              <a:t>Resolution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4552" y="711202"/>
            <a:ext cx="1577198" cy="548639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093333" y="3109243"/>
            <a:ext cx="118110" cy="394970"/>
            <a:chOff x="5569333" y="3109243"/>
            <a:chExt cx="118110" cy="394970"/>
          </a:xfrm>
        </p:grpSpPr>
        <p:sp>
          <p:nvSpPr>
            <p:cNvPr id="5" name="object 5"/>
            <p:cNvSpPr/>
            <p:nvPr/>
          </p:nvSpPr>
          <p:spPr>
            <a:xfrm>
              <a:off x="5628286" y="3109243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9268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9333" y="3387808"/>
              <a:ext cx="117908" cy="11590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428153" y="1817785"/>
            <a:ext cx="5882640" cy="344453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5600" marR="5080" indent="-342900">
              <a:lnSpc>
                <a:spcPts val="2600"/>
              </a:lnSpc>
              <a:spcBef>
                <a:spcPts val="21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Depends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primarily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on the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face dimensions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pixelated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scintillator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elements</a:t>
            </a:r>
            <a:endParaRPr sz="2200">
              <a:latin typeface="Arial"/>
              <a:cs typeface="Arial"/>
            </a:endParaRPr>
          </a:p>
          <a:p>
            <a:pPr>
              <a:spcBef>
                <a:spcPts val="50"/>
              </a:spcBef>
              <a:buClr>
                <a:srgbClr val="FF0000"/>
              </a:buClr>
              <a:buFont typeface="Arial"/>
              <a:buChar char="•"/>
            </a:pPr>
            <a:endParaRPr sz="1950">
              <a:latin typeface="Arial"/>
              <a:cs typeface="Arial"/>
            </a:endParaRPr>
          </a:p>
          <a:p>
            <a:pPr marR="1893570" algn="r"/>
            <a:r>
              <a:rPr dirty="0">
                <a:latin typeface="Arial"/>
                <a:cs typeface="Arial"/>
              </a:rPr>
              <a:t>Increase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face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dimension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R="1842135" algn="r">
              <a:spcBef>
                <a:spcPts val="1705"/>
              </a:spcBef>
            </a:pPr>
            <a:r>
              <a:rPr dirty="0">
                <a:latin typeface="Arial"/>
                <a:cs typeface="Arial"/>
              </a:rPr>
              <a:t>Degrades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spatial </a:t>
            </a:r>
            <a:r>
              <a:rPr spc="-10" dirty="0">
                <a:latin typeface="Arial"/>
                <a:cs typeface="Arial"/>
              </a:rPr>
              <a:t>resolution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spcBef>
                <a:spcPts val="55"/>
              </a:spcBef>
            </a:pPr>
            <a:endParaRPr sz="2400">
              <a:latin typeface="Arial"/>
              <a:cs typeface="Arial"/>
            </a:endParaRPr>
          </a:p>
          <a:p>
            <a:pPr marL="406400" marR="325120" indent="-342900">
              <a:lnSpc>
                <a:spcPts val="2600"/>
              </a:lnSpc>
              <a:buChar char="•"/>
              <a:tabLst>
                <a:tab pos="405765" algn="l"/>
                <a:tab pos="4064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Typically</a:t>
            </a:r>
            <a:r>
              <a:rPr sz="22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dominant</a:t>
            </a:r>
            <a:r>
              <a:rPr sz="22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source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spatial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resolution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PET</a:t>
            </a:r>
            <a:r>
              <a:rPr sz="22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scanners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(~4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mm)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130" y="134839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 and 3D </a:t>
            </a:r>
            <a:r>
              <a:rPr spc="-25" dirty="0"/>
              <a:t>PET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18233" y="3744312"/>
            <a:ext cx="8113395" cy="1867177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5600" marR="720090" indent="-342900">
              <a:lnSpc>
                <a:spcPts val="2600"/>
              </a:lnSpc>
              <a:spcBef>
                <a:spcPts val="21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2D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PET</a:t>
            </a:r>
            <a:r>
              <a:rPr sz="22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restricts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coincidences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axially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direct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cross- planes</a:t>
            </a:r>
            <a:endParaRPr sz="2200">
              <a:latin typeface="Arial"/>
              <a:cs typeface="Arial"/>
            </a:endParaRPr>
          </a:p>
          <a:p>
            <a:pPr marL="355600" indent="-342900"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3D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PET</a:t>
            </a:r>
            <a:r>
              <a:rPr sz="22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utilizes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nearly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all available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axial detector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combinations</a:t>
            </a:r>
            <a:endParaRPr sz="2200">
              <a:latin typeface="Arial"/>
              <a:cs typeface="Arial"/>
            </a:endParaRPr>
          </a:p>
          <a:p>
            <a:pPr marL="355600" marR="25400" indent="-342900">
              <a:lnSpc>
                <a:spcPts val="2600"/>
              </a:lnSpc>
              <a:spcBef>
                <a:spcPts val="7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3D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PET</a:t>
            </a:r>
            <a:r>
              <a:rPr sz="22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has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significantly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higher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photon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efficiency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than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2D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PET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(&gt;=50%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increase in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reconstructed image 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SNR)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38187" y="1247699"/>
            <a:ext cx="5189855" cy="1983739"/>
            <a:chOff x="3414186" y="1247698"/>
            <a:chExt cx="5189855" cy="19837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4186" y="1247698"/>
              <a:ext cx="5189682" cy="19833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5406" y="1409313"/>
              <a:ext cx="2356234" cy="17196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2380" y="1405238"/>
              <a:ext cx="2323622" cy="17278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25765" y="1063062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2D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42294" y="1067960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3D</a:t>
            </a:r>
            <a:endParaRPr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97881" y="1536669"/>
            <a:ext cx="2556510" cy="1648460"/>
            <a:chOff x="573881" y="1536669"/>
            <a:chExt cx="2556510" cy="164846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881" y="1536669"/>
              <a:ext cx="2556427" cy="16483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653" y="1645119"/>
              <a:ext cx="2503454" cy="148295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350863" y="1077755"/>
            <a:ext cx="201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Cross-Section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View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997" y="101978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5" dirty="0"/>
              <a:t> </a:t>
            </a:r>
            <a:r>
              <a:rPr spc="-10" dirty="0"/>
              <a:t>Reconstruction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83429" y="2324019"/>
            <a:ext cx="3853815" cy="126301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spcBef>
                <a:spcPts val="115"/>
              </a:spcBef>
            </a:pPr>
            <a:r>
              <a:rPr sz="3100" i="1" dirty="0">
                <a:latin typeface="Times New Roman"/>
                <a:cs typeface="Times New Roman"/>
              </a:rPr>
              <a:t>y</a:t>
            </a:r>
            <a:r>
              <a:rPr sz="3100" i="1" spc="-10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Symbol"/>
                <a:cs typeface="Symbol"/>
              </a:rPr>
              <a:t></a:t>
            </a:r>
            <a:r>
              <a:rPr sz="3100" spc="1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Poisson</a:t>
            </a:r>
            <a:r>
              <a:rPr sz="6075" baseline="-4801" dirty="0">
                <a:latin typeface="Symbol"/>
                <a:cs typeface="Symbol"/>
              </a:rPr>
              <a:t></a:t>
            </a:r>
            <a:r>
              <a:rPr sz="3100" i="1" dirty="0">
                <a:latin typeface="Times New Roman"/>
                <a:cs typeface="Times New Roman"/>
              </a:rPr>
              <a:t>APx</a:t>
            </a:r>
            <a:r>
              <a:rPr sz="3100" i="1" spc="-220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Symbol"/>
                <a:cs typeface="Symbol"/>
              </a:rPr>
              <a:t></a:t>
            </a:r>
            <a:r>
              <a:rPr sz="3100" spc="-245" dirty="0">
                <a:latin typeface="Times New Roman"/>
                <a:cs typeface="Times New Roman"/>
              </a:rPr>
              <a:t> </a:t>
            </a:r>
            <a:r>
              <a:rPr sz="3100" i="1" dirty="0">
                <a:latin typeface="Times New Roman"/>
                <a:cs typeface="Times New Roman"/>
              </a:rPr>
              <a:t>s</a:t>
            </a:r>
            <a:r>
              <a:rPr sz="3100" i="1" spc="-28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Symbol"/>
                <a:cs typeface="Symbol"/>
              </a:rPr>
              <a:t></a:t>
            </a:r>
            <a:r>
              <a:rPr sz="3100" spc="-290" dirty="0">
                <a:latin typeface="Times New Roman"/>
                <a:cs typeface="Times New Roman"/>
              </a:rPr>
              <a:t> </a:t>
            </a:r>
            <a:r>
              <a:rPr sz="3100" i="1" spc="-25" dirty="0">
                <a:latin typeface="Times New Roman"/>
                <a:cs typeface="Times New Roman"/>
              </a:rPr>
              <a:t>r</a:t>
            </a:r>
            <a:r>
              <a:rPr sz="6075" spc="-37" baseline="-4801" dirty="0">
                <a:latin typeface="Symbol"/>
                <a:cs typeface="Symbol"/>
              </a:rPr>
              <a:t></a:t>
            </a:r>
            <a:endParaRPr sz="6075" baseline="-4801">
              <a:latin typeface="Symbol"/>
              <a:cs typeface="Symbol"/>
            </a:endParaRPr>
          </a:p>
          <a:p>
            <a:pPr marR="7620" algn="ctr">
              <a:spcBef>
                <a:spcPts val="2705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Matrix</a:t>
            </a:r>
            <a:endParaRPr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30384" y="2863024"/>
            <a:ext cx="233045" cy="515620"/>
            <a:chOff x="4506383" y="2863024"/>
            <a:chExt cx="233045" cy="515620"/>
          </a:xfrm>
        </p:grpSpPr>
        <p:sp>
          <p:nvSpPr>
            <p:cNvPr id="5" name="object 5"/>
            <p:cNvSpPr/>
            <p:nvPr/>
          </p:nvSpPr>
          <p:spPr>
            <a:xfrm>
              <a:off x="4519083" y="2886390"/>
              <a:ext cx="194310" cy="479425"/>
            </a:xfrm>
            <a:custGeom>
              <a:avLst/>
              <a:gdLst/>
              <a:ahLst/>
              <a:cxnLst/>
              <a:rect l="l" t="t" r="r" b="b"/>
              <a:pathLst>
                <a:path w="194310" h="479425">
                  <a:moveTo>
                    <a:pt x="0" y="479077"/>
                  </a:moveTo>
                  <a:lnTo>
                    <a:pt x="19375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8719" y="2863024"/>
              <a:ext cx="110324" cy="12424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903383" y="2188602"/>
            <a:ext cx="162560" cy="424815"/>
            <a:chOff x="4379383" y="2188601"/>
            <a:chExt cx="162560" cy="424815"/>
          </a:xfrm>
        </p:grpSpPr>
        <p:sp>
          <p:nvSpPr>
            <p:cNvPr id="8" name="object 8"/>
            <p:cNvSpPr/>
            <p:nvPr/>
          </p:nvSpPr>
          <p:spPr>
            <a:xfrm>
              <a:off x="4392083" y="2201301"/>
              <a:ext cx="114935" cy="387985"/>
            </a:xfrm>
            <a:custGeom>
              <a:avLst/>
              <a:gdLst/>
              <a:ahLst/>
              <a:cxnLst/>
              <a:rect l="l" t="t" r="r" b="b"/>
              <a:pathLst>
                <a:path w="114935" h="387985">
                  <a:moveTo>
                    <a:pt x="0" y="0"/>
                  </a:moveTo>
                  <a:lnTo>
                    <a:pt x="114316" y="38778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8163" y="2489413"/>
              <a:ext cx="113332" cy="12384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339370" y="1896062"/>
            <a:ext cx="1995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Subject</a:t>
            </a:r>
            <a:r>
              <a:rPr u="sng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Attenuation</a:t>
            </a:r>
            <a:endParaRPr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7714" y="3656428"/>
            <a:ext cx="1560511" cy="15605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1163" y="4020541"/>
            <a:ext cx="1248460" cy="124846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935437" y="3278642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endParaRPr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58520" y="2997155"/>
            <a:ext cx="650240" cy="340995"/>
            <a:chOff x="1734520" y="2997154"/>
            <a:chExt cx="650240" cy="340995"/>
          </a:xfrm>
        </p:grpSpPr>
        <p:sp>
          <p:nvSpPr>
            <p:cNvPr id="15" name="object 15"/>
            <p:cNvSpPr/>
            <p:nvPr/>
          </p:nvSpPr>
          <p:spPr>
            <a:xfrm>
              <a:off x="1747220" y="3015725"/>
              <a:ext cx="615315" cy="309880"/>
            </a:xfrm>
            <a:custGeom>
              <a:avLst/>
              <a:gdLst/>
              <a:ahLst/>
              <a:cxnLst/>
              <a:rect l="l" t="t" r="r" b="b"/>
              <a:pathLst>
                <a:path w="615314" h="309879">
                  <a:moveTo>
                    <a:pt x="0" y="309346"/>
                  </a:moveTo>
                  <a:lnTo>
                    <a:pt x="61486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0929" y="2997154"/>
              <a:ext cx="123672" cy="10699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502410" y="2891592"/>
            <a:ext cx="1247140" cy="624205"/>
            <a:chOff x="4978410" y="2891591"/>
            <a:chExt cx="1247140" cy="624205"/>
          </a:xfrm>
        </p:grpSpPr>
        <p:sp>
          <p:nvSpPr>
            <p:cNvPr id="18" name="object 18"/>
            <p:cNvSpPr/>
            <p:nvPr/>
          </p:nvSpPr>
          <p:spPr>
            <a:xfrm>
              <a:off x="5001057" y="2911264"/>
              <a:ext cx="1211580" cy="591820"/>
            </a:xfrm>
            <a:custGeom>
              <a:avLst/>
              <a:gdLst/>
              <a:ahLst/>
              <a:cxnLst/>
              <a:rect l="l" t="t" r="r" b="b"/>
              <a:pathLst>
                <a:path w="1211579" h="591820">
                  <a:moveTo>
                    <a:pt x="1211358" y="591786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8410" y="2891591"/>
              <a:ext cx="123807" cy="10751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756174" y="3361764"/>
            <a:ext cx="74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Activity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46438" y="3628464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Distribution</a:t>
            </a:r>
            <a:endParaRPr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052733" y="2344478"/>
            <a:ext cx="207010" cy="269240"/>
            <a:chOff x="5528733" y="2344478"/>
            <a:chExt cx="207010" cy="269240"/>
          </a:xfrm>
        </p:grpSpPr>
        <p:sp>
          <p:nvSpPr>
            <p:cNvPr id="23" name="object 23"/>
            <p:cNvSpPr/>
            <p:nvPr/>
          </p:nvSpPr>
          <p:spPr>
            <a:xfrm>
              <a:off x="5543942" y="2357178"/>
              <a:ext cx="179070" cy="236220"/>
            </a:xfrm>
            <a:custGeom>
              <a:avLst/>
              <a:gdLst/>
              <a:ahLst/>
              <a:cxnLst/>
              <a:rect l="l" t="t" r="r" b="b"/>
              <a:pathLst>
                <a:path w="179070" h="236219">
                  <a:moveTo>
                    <a:pt x="178753" y="0"/>
                  </a:moveTo>
                  <a:lnTo>
                    <a:pt x="0" y="23621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8733" y="2492357"/>
              <a:ext cx="111057" cy="12113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564555" y="1780040"/>
            <a:ext cx="177927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27050" marR="5080" indent="-514984">
              <a:lnSpc>
                <a:spcPts val="2100"/>
              </a:lnSpc>
              <a:spcBef>
                <a:spcPts val="219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Subject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Compton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Scatter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81408" y="775410"/>
            <a:ext cx="8343900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Iterative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reconstruction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primarily,</a:t>
            </a:r>
            <a:r>
              <a:rPr sz="22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22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SPECT,</a:t>
            </a:r>
            <a:r>
              <a:rPr sz="22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but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reconstruction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PET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00476" y="2366356"/>
            <a:ext cx="1003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Randoms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598833" y="2527268"/>
            <a:ext cx="679450" cy="205740"/>
            <a:chOff x="6074833" y="2527268"/>
            <a:chExt cx="679450" cy="205740"/>
          </a:xfrm>
        </p:grpSpPr>
        <p:sp>
          <p:nvSpPr>
            <p:cNvPr id="29" name="object 29"/>
            <p:cNvSpPr/>
            <p:nvPr/>
          </p:nvSpPr>
          <p:spPr>
            <a:xfrm>
              <a:off x="6099351" y="2539968"/>
              <a:ext cx="642620" cy="153035"/>
            </a:xfrm>
            <a:custGeom>
              <a:avLst/>
              <a:gdLst/>
              <a:ahLst/>
              <a:cxnLst/>
              <a:rect l="l" t="t" r="r" b="b"/>
              <a:pathLst>
                <a:path w="642620" h="153035">
                  <a:moveTo>
                    <a:pt x="642231" y="0"/>
                  </a:moveTo>
                  <a:lnTo>
                    <a:pt x="0" y="152912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4833" y="2617958"/>
              <a:ext cx="123130" cy="114701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749802" y="3862883"/>
            <a:ext cx="2112645" cy="2103120"/>
            <a:chOff x="3225801" y="3862883"/>
            <a:chExt cx="2112645" cy="2103120"/>
          </a:xfrm>
        </p:grpSpPr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5801" y="3862883"/>
              <a:ext cx="2112223" cy="21031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4837" y="4362326"/>
              <a:ext cx="1123745" cy="112374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904729" y="3942756"/>
              <a:ext cx="0" cy="1950720"/>
            </a:xfrm>
            <a:custGeom>
              <a:avLst/>
              <a:gdLst/>
              <a:ahLst/>
              <a:cxnLst/>
              <a:rect l="l" t="t" r="r" b="b"/>
              <a:pathLst>
                <a:path h="1950720">
                  <a:moveTo>
                    <a:pt x="0" y="0"/>
                  </a:moveTo>
                  <a:lnTo>
                    <a:pt x="0" y="1950243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57104" y="3911015"/>
              <a:ext cx="95250" cy="2014220"/>
            </a:xfrm>
            <a:custGeom>
              <a:avLst/>
              <a:gdLst/>
              <a:ahLst/>
              <a:cxnLst/>
              <a:rect l="l" t="t" r="r" b="b"/>
              <a:pathLst>
                <a:path w="95250" h="2014220">
                  <a:moveTo>
                    <a:pt x="95250" y="1918487"/>
                  </a:moveTo>
                  <a:lnTo>
                    <a:pt x="0" y="1918487"/>
                  </a:lnTo>
                  <a:lnTo>
                    <a:pt x="47625" y="2013737"/>
                  </a:lnTo>
                  <a:lnTo>
                    <a:pt x="95250" y="1918487"/>
                  </a:lnTo>
                  <a:close/>
                </a:path>
                <a:path w="95250" h="2014220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02274" y="3942756"/>
              <a:ext cx="0" cy="1950720"/>
            </a:xfrm>
            <a:custGeom>
              <a:avLst/>
              <a:gdLst/>
              <a:ahLst/>
              <a:cxnLst/>
              <a:rect l="l" t="t" r="r" b="b"/>
              <a:pathLst>
                <a:path h="1950720">
                  <a:moveTo>
                    <a:pt x="0" y="0"/>
                  </a:moveTo>
                  <a:lnTo>
                    <a:pt x="0" y="1950243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54640" y="3911015"/>
              <a:ext cx="95250" cy="2014220"/>
            </a:xfrm>
            <a:custGeom>
              <a:avLst/>
              <a:gdLst/>
              <a:ahLst/>
              <a:cxnLst/>
              <a:rect l="l" t="t" r="r" b="b"/>
              <a:pathLst>
                <a:path w="95250" h="2014220">
                  <a:moveTo>
                    <a:pt x="95250" y="1918487"/>
                  </a:moveTo>
                  <a:lnTo>
                    <a:pt x="0" y="1918487"/>
                  </a:lnTo>
                  <a:lnTo>
                    <a:pt x="47625" y="2013737"/>
                  </a:lnTo>
                  <a:lnTo>
                    <a:pt x="95250" y="1918487"/>
                  </a:lnTo>
                  <a:close/>
                </a:path>
                <a:path w="95250" h="2014220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16175" y="3942756"/>
              <a:ext cx="0" cy="1950720"/>
            </a:xfrm>
            <a:custGeom>
              <a:avLst/>
              <a:gdLst/>
              <a:ahLst/>
              <a:cxnLst/>
              <a:rect l="l" t="t" r="r" b="b"/>
              <a:pathLst>
                <a:path h="1950720">
                  <a:moveTo>
                    <a:pt x="0" y="0"/>
                  </a:moveTo>
                  <a:lnTo>
                    <a:pt x="0" y="1950243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68546" y="3911015"/>
              <a:ext cx="95250" cy="2014220"/>
            </a:xfrm>
            <a:custGeom>
              <a:avLst/>
              <a:gdLst/>
              <a:ahLst/>
              <a:cxnLst/>
              <a:rect l="l" t="t" r="r" b="b"/>
              <a:pathLst>
                <a:path w="95250" h="2014220">
                  <a:moveTo>
                    <a:pt x="95250" y="1918487"/>
                  </a:moveTo>
                  <a:lnTo>
                    <a:pt x="0" y="1918487"/>
                  </a:lnTo>
                  <a:lnTo>
                    <a:pt x="47625" y="2013737"/>
                  </a:lnTo>
                  <a:lnTo>
                    <a:pt x="95250" y="1918487"/>
                  </a:lnTo>
                  <a:close/>
                </a:path>
                <a:path w="95250" h="2014220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09225" y="3942756"/>
              <a:ext cx="0" cy="1950720"/>
            </a:xfrm>
            <a:custGeom>
              <a:avLst/>
              <a:gdLst/>
              <a:ahLst/>
              <a:cxnLst/>
              <a:rect l="l" t="t" r="r" b="b"/>
              <a:pathLst>
                <a:path h="1950720">
                  <a:moveTo>
                    <a:pt x="0" y="0"/>
                  </a:moveTo>
                  <a:lnTo>
                    <a:pt x="0" y="1950243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61599" y="3911015"/>
              <a:ext cx="95250" cy="2014220"/>
            </a:xfrm>
            <a:custGeom>
              <a:avLst/>
              <a:gdLst/>
              <a:ahLst/>
              <a:cxnLst/>
              <a:rect l="l" t="t" r="r" b="b"/>
              <a:pathLst>
                <a:path w="95250" h="2014220">
                  <a:moveTo>
                    <a:pt x="95250" y="1918487"/>
                  </a:moveTo>
                  <a:lnTo>
                    <a:pt x="0" y="1918487"/>
                  </a:lnTo>
                  <a:lnTo>
                    <a:pt x="47625" y="2013737"/>
                  </a:lnTo>
                  <a:lnTo>
                    <a:pt x="95250" y="1918487"/>
                  </a:lnTo>
                  <a:close/>
                </a:path>
                <a:path w="95250" h="2014220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13720" y="3942756"/>
              <a:ext cx="0" cy="1950720"/>
            </a:xfrm>
            <a:custGeom>
              <a:avLst/>
              <a:gdLst/>
              <a:ahLst/>
              <a:cxnLst/>
              <a:rect l="l" t="t" r="r" b="b"/>
              <a:pathLst>
                <a:path h="1950720">
                  <a:moveTo>
                    <a:pt x="0" y="0"/>
                  </a:moveTo>
                  <a:lnTo>
                    <a:pt x="0" y="1950243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66094" y="3911015"/>
              <a:ext cx="95250" cy="2014220"/>
            </a:xfrm>
            <a:custGeom>
              <a:avLst/>
              <a:gdLst/>
              <a:ahLst/>
              <a:cxnLst/>
              <a:rect l="l" t="t" r="r" b="b"/>
              <a:pathLst>
                <a:path w="95250" h="2014220">
                  <a:moveTo>
                    <a:pt x="95250" y="1918487"/>
                  </a:moveTo>
                  <a:lnTo>
                    <a:pt x="0" y="1918487"/>
                  </a:lnTo>
                  <a:lnTo>
                    <a:pt x="47625" y="2013737"/>
                  </a:lnTo>
                  <a:lnTo>
                    <a:pt x="95250" y="1918487"/>
                  </a:lnTo>
                  <a:close/>
                </a:path>
                <a:path w="95250" h="2014220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8373" y="186134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Coincidence</a:t>
            </a:r>
            <a:r>
              <a:rPr spc="-55" dirty="0"/>
              <a:t> </a:t>
            </a:r>
            <a:r>
              <a:rPr spc="-30" dirty="0"/>
              <a:t>Types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59755" y="1286190"/>
            <a:ext cx="2562860" cy="2468880"/>
            <a:chOff x="5635755" y="1286190"/>
            <a:chExt cx="2562860" cy="2468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3251" y="2086841"/>
              <a:ext cx="1735789" cy="8971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8826" y="1286190"/>
              <a:ext cx="2479589" cy="24688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56737" y="2023510"/>
              <a:ext cx="2253615" cy="1500505"/>
            </a:xfrm>
            <a:custGeom>
              <a:avLst/>
              <a:gdLst/>
              <a:ahLst/>
              <a:cxnLst/>
              <a:rect l="l" t="t" r="r" b="b"/>
              <a:pathLst>
                <a:path w="2253615" h="1500504">
                  <a:moveTo>
                    <a:pt x="0" y="1500036"/>
                  </a:moveTo>
                  <a:lnTo>
                    <a:pt x="225356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5" y="3429831"/>
              <a:ext cx="122137" cy="1076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143" y="2009543"/>
              <a:ext cx="122137" cy="1076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8576" y="2562254"/>
              <a:ext cx="162133" cy="1621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46203" y="1563497"/>
              <a:ext cx="2280285" cy="1177925"/>
            </a:xfrm>
            <a:custGeom>
              <a:avLst/>
              <a:gdLst/>
              <a:ahLst/>
              <a:cxnLst/>
              <a:rect l="l" t="t" r="r" b="b"/>
              <a:pathLst>
                <a:path w="2280284" h="1177925">
                  <a:moveTo>
                    <a:pt x="0" y="1177808"/>
                  </a:moveTo>
                  <a:lnTo>
                    <a:pt x="228010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3809" y="2652362"/>
              <a:ext cx="123537" cy="1065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5165" y="1545934"/>
              <a:ext cx="123537" cy="1065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6986" y="2118984"/>
              <a:ext cx="162132" cy="162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70951" y="2022057"/>
              <a:ext cx="2026920" cy="715645"/>
            </a:xfrm>
            <a:custGeom>
              <a:avLst/>
              <a:gdLst/>
              <a:ahLst/>
              <a:cxnLst/>
              <a:rect l="l" t="t" r="r" b="b"/>
              <a:pathLst>
                <a:path w="2026920" h="715644">
                  <a:moveTo>
                    <a:pt x="0" y="715064"/>
                  </a:moveTo>
                  <a:lnTo>
                    <a:pt x="202653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7183" y="2655625"/>
              <a:ext cx="124208" cy="1118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7044" y="1991704"/>
              <a:ext cx="124207" cy="11184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97307" y="1864344"/>
              <a:ext cx="479425" cy="294640"/>
            </a:xfrm>
            <a:custGeom>
              <a:avLst/>
              <a:gdLst/>
              <a:ahLst/>
              <a:cxnLst/>
              <a:rect l="l" t="t" r="r" b="b"/>
              <a:pathLst>
                <a:path w="479425" h="294639">
                  <a:moveTo>
                    <a:pt x="20328" y="133244"/>
                  </a:moveTo>
                  <a:lnTo>
                    <a:pt x="0" y="140886"/>
                  </a:lnTo>
                  <a:lnTo>
                    <a:pt x="57595" y="294096"/>
                  </a:lnTo>
                  <a:lnTo>
                    <a:pt x="125738" y="268479"/>
                  </a:lnTo>
                  <a:lnTo>
                    <a:pt x="71166" y="268479"/>
                  </a:lnTo>
                  <a:lnTo>
                    <a:pt x="20328" y="133244"/>
                  </a:lnTo>
                  <a:close/>
                </a:path>
                <a:path w="479425" h="294639">
                  <a:moveTo>
                    <a:pt x="146486" y="240164"/>
                  </a:moveTo>
                  <a:lnTo>
                    <a:pt x="71166" y="268479"/>
                  </a:lnTo>
                  <a:lnTo>
                    <a:pt x="125738" y="268479"/>
                  </a:lnTo>
                  <a:lnTo>
                    <a:pt x="153244" y="258138"/>
                  </a:lnTo>
                  <a:lnTo>
                    <a:pt x="146486" y="240164"/>
                  </a:lnTo>
                  <a:close/>
                </a:path>
                <a:path w="479425" h="294639">
                  <a:moveTo>
                    <a:pt x="217707" y="62614"/>
                  </a:moveTo>
                  <a:lnTo>
                    <a:pt x="171130" y="75161"/>
                  </a:lnTo>
                  <a:lnTo>
                    <a:pt x="141286" y="109444"/>
                  </a:lnTo>
                  <a:lnTo>
                    <a:pt x="135575" y="140913"/>
                  </a:lnTo>
                  <a:lnTo>
                    <a:pt x="137727" y="158304"/>
                  </a:lnTo>
                  <a:lnTo>
                    <a:pt x="152791" y="195598"/>
                  </a:lnTo>
                  <a:lnTo>
                    <a:pt x="183280" y="223778"/>
                  </a:lnTo>
                  <a:lnTo>
                    <a:pt x="213422" y="231746"/>
                  </a:lnTo>
                  <a:lnTo>
                    <a:pt x="224031" y="231480"/>
                  </a:lnTo>
                  <a:lnTo>
                    <a:pt x="263904" y="216774"/>
                  </a:lnTo>
                  <a:lnTo>
                    <a:pt x="268841" y="212845"/>
                  </a:lnTo>
                  <a:lnTo>
                    <a:pt x="216832" y="212845"/>
                  </a:lnTo>
                  <a:lnTo>
                    <a:pt x="206104" y="211206"/>
                  </a:lnTo>
                  <a:lnTo>
                    <a:pt x="170175" y="182016"/>
                  </a:lnTo>
                  <a:lnTo>
                    <a:pt x="157085" y="138250"/>
                  </a:lnTo>
                  <a:lnTo>
                    <a:pt x="157765" y="125345"/>
                  </a:lnTo>
                  <a:lnTo>
                    <a:pt x="182748" y="90335"/>
                  </a:lnTo>
                  <a:lnTo>
                    <a:pt x="215442" y="81912"/>
                  </a:lnTo>
                  <a:lnTo>
                    <a:pt x="264382" y="81912"/>
                  </a:lnTo>
                  <a:lnTo>
                    <a:pt x="256557" y="75527"/>
                  </a:lnTo>
                  <a:lnTo>
                    <a:pt x="247727" y="70220"/>
                  </a:lnTo>
                  <a:lnTo>
                    <a:pt x="238260" y="66292"/>
                  </a:lnTo>
                  <a:lnTo>
                    <a:pt x="228154" y="63743"/>
                  </a:lnTo>
                  <a:lnTo>
                    <a:pt x="217707" y="62614"/>
                  </a:lnTo>
                  <a:close/>
                </a:path>
                <a:path w="479425" h="294639">
                  <a:moveTo>
                    <a:pt x="264382" y="81912"/>
                  </a:moveTo>
                  <a:lnTo>
                    <a:pt x="215442" y="81912"/>
                  </a:lnTo>
                  <a:lnTo>
                    <a:pt x="222972" y="82909"/>
                  </a:lnTo>
                  <a:lnTo>
                    <a:pt x="230278" y="84982"/>
                  </a:lnTo>
                  <a:lnTo>
                    <a:pt x="259989" y="110871"/>
                  </a:lnTo>
                  <a:lnTo>
                    <a:pt x="274274" y="155294"/>
                  </a:lnTo>
                  <a:lnTo>
                    <a:pt x="273623" y="167582"/>
                  </a:lnTo>
                  <a:lnTo>
                    <a:pt x="249425" y="203987"/>
                  </a:lnTo>
                  <a:lnTo>
                    <a:pt x="216832" y="212845"/>
                  </a:lnTo>
                  <a:lnTo>
                    <a:pt x="268841" y="212845"/>
                  </a:lnTo>
                  <a:lnTo>
                    <a:pt x="293422" y="175689"/>
                  </a:lnTo>
                  <a:lnTo>
                    <a:pt x="295862" y="155294"/>
                  </a:lnTo>
                  <a:lnTo>
                    <a:pt x="295833" y="152895"/>
                  </a:lnTo>
                  <a:lnTo>
                    <a:pt x="284367" y="108956"/>
                  </a:lnTo>
                  <a:lnTo>
                    <a:pt x="264749" y="82212"/>
                  </a:lnTo>
                  <a:lnTo>
                    <a:pt x="264382" y="81912"/>
                  </a:lnTo>
                  <a:close/>
                </a:path>
                <a:path w="479425" h="294639">
                  <a:moveTo>
                    <a:pt x="387300" y="0"/>
                  </a:moveTo>
                  <a:lnTo>
                    <a:pt x="286730" y="33097"/>
                  </a:lnTo>
                  <a:lnTo>
                    <a:pt x="344324" y="186307"/>
                  </a:lnTo>
                  <a:lnTo>
                    <a:pt x="364653" y="178664"/>
                  </a:lnTo>
                  <a:lnTo>
                    <a:pt x="339073" y="110619"/>
                  </a:lnTo>
                  <a:lnTo>
                    <a:pt x="367775" y="99829"/>
                  </a:lnTo>
                  <a:lnTo>
                    <a:pt x="371623" y="98661"/>
                  </a:lnTo>
                  <a:lnTo>
                    <a:pt x="374102" y="98284"/>
                  </a:lnTo>
                  <a:lnTo>
                    <a:pt x="377520" y="97868"/>
                  </a:lnTo>
                  <a:lnTo>
                    <a:pt x="428050" y="97868"/>
                  </a:lnTo>
                  <a:lnTo>
                    <a:pt x="424562" y="95710"/>
                  </a:lnTo>
                  <a:lnTo>
                    <a:pt x="419625" y="93073"/>
                  </a:lnTo>
                  <a:lnTo>
                    <a:pt x="332477" y="93073"/>
                  </a:lnTo>
                  <a:lnTo>
                    <a:pt x="313413" y="42360"/>
                  </a:lnTo>
                  <a:lnTo>
                    <a:pt x="361839" y="24155"/>
                  </a:lnTo>
                  <a:lnTo>
                    <a:pt x="369915" y="21619"/>
                  </a:lnTo>
                  <a:lnTo>
                    <a:pt x="377182" y="20386"/>
                  </a:lnTo>
                  <a:lnTo>
                    <a:pt x="420580" y="20386"/>
                  </a:lnTo>
                  <a:lnTo>
                    <a:pt x="418696" y="17373"/>
                  </a:lnTo>
                  <a:lnTo>
                    <a:pt x="414589" y="12487"/>
                  </a:lnTo>
                  <a:lnTo>
                    <a:pt x="409789" y="8174"/>
                  </a:lnTo>
                  <a:lnTo>
                    <a:pt x="402927" y="2807"/>
                  </a:lnTo>
                  <a:lnTo>
                    <a:pt x="395431" y="82"/>
                  </a:lnTo>
                  <a:lnTo>
                    <a:pt x="387300" y="0"/>
                  </a:lnTo>
                  <a:close/>
                </a:path>
                <a:path w="479425" h="294639">
                  <a:moveTo>
                    <a:pt x="428050" y="97868"/>
                  </a:moveTo>
                  <a:lnTo>
                    <a:pt x="377520" y="97868"/>
                  </a:lnTo>
                  <a:lnTo>
                    <a:pt x="381107" y="98064"/>
                  </a:lnTo>
                  <a:lnTo>
                    <a:pt x="388620" y="99673"/>
                  </a:lnTo>
                  <a:lnTo>
                    <a:pt x="421542" y="120872"/>
                  </a:lnTo>
                  <a:lnTo>
                    <a:pt x="453782" y="145159"/>
                  </a:lnTo>
                  <a:lnTo>
                    <a:pt x="479098" y="135642"/>
                  </a:lnTo>
                  <a:lnTo>
                    <a:pt x="436921" y="103872"/>
                  </a:lnTo>
                  <a:lnTo>
                    <a:pt x="430706" y="99512"/>
                  </a:lnTo>
                  <a:lnTo>
                    <a:pt x="428050" y="97868"/>
                  </a:lnTo>
                  <a:close/>
                </a:path>
                <a:path w="479425" h="294639">
                  <a:moveTo>
                    <a:pt x="420580" y="20386"/>
                  </a:moveTo>
                  <a:lnTo>
                    <a:pt x="377182" y="20386"/>
                  </a:lnTo>
                  <a:lnTo>
                    <a:pt x="383640" y="20457"/>
                  </a:lnTo>
                  <a:lnTo>
                    <a:pt x="389289" y="21832"/>
                  </a:lnTo>
                  <a:lnTo>
                    <a:pt x="396281" y="24535"/>
                  </a:lnTo>
                  <a:lnTo>
                    <a:pt x="401142" y="29509"/>
                  </a:lnTo>
                  <a:lnTo>
                    <a:pt x="405726" y="41709"/>
                  </a:lnTo>
                  <a:lnTo>
                    <a:pt x="406099" y="46800"/>
                  </a:lnTo>
                  <a:lnTo>
                    <a:pt x="403867" y="57266"/>
                  </a:lnTo>
                  <a:lnTo>
                    <a:pt x="401069" y="61818"/>
                  </a:lnTo>
                  <a:lnTo>
                    <a:pt x="392118" y="69559"/>
                  </a:lnTo>
                  <a:lnTo>
                    <a:pt x="385253" y="73233"/>
                  </a:lnTo>
                  <a:lnTo>
                    <a:pt x="332477" y="93073"/>
                  </a:lnTo>
                  <a:lnTo>
                    <a:pt x="419625" y="93073"/>
                  </a:lnTo>
                  <a:lnTo>
                    <a:pt x="397398" y="86740"/>
                  </a:lnTo>
                  <a:lnTo>
                    <a:pt x="406929" y="80847"/>
                  </a:lnTo>
                  <a:lnTo>
                    <a:pt x="427841" y="44869"/>
                  </a:lnTo>
                  <a:lnTo>
                    <a:pt x="427115" y="36939"/>
                  </a:lnTo>
                  <a:lnTo>
                    <a:pt x="424832" y="28865"/>
                  </a:lnTo>
                  <a:lnTo>
                    <a:pt x="422110" y="22832"/>
                  </a:lnTo>
                  <a:lnTo>
                    <a:pt x="420580" y="203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065670" y="917935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Random</a:t>
            </a:r>
            <a:endParaRPr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67242" y="1281339"/>
            <a:ext cx="2479675" cy="2468880"/>
            <a:chOff x="543241" y="1281339"/>
            <a:chExt cx="2479675" cy="246888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666" y="2081990"/>
              <a:ext cx="1735789" cy="8971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241" y="1281339"/>
              <a:ext cx="2479591" cy="246887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52938" y="2018994"/>
              <a:ext cx="1781810" cy="1177925"/>
            </a:xfrm>
            <a:custGeom>
              <a:avLst/>
              <a:gdLst/>
              <a:ahLst/>
              <a:cxnLst/>
              <a:rect l="l" t="t" r="r" b="b"/>
              <a:pathLst>
                <a:path w="1781810" h="1177925">
                  <a:moveTo>
                    <a:pt x="0" y="1177899"/>
                  </a:moveTo>
                  <a:lnTo>
                    <a:pt x="178119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914" y="3103294"/>
              <a:ext cx="122175" cy="10750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32983" y="2005091"/>
              <a:ext cx="122175" cy="1075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2992" y="2557402"/>
              <a:ext cx="162133" cy="16211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975558" y="1998372"/>
              <a:ext cx="467995" cy="358140"/>
            </a:xfrm>
            <a:custGeom>
              <a:avLst/>
              <a:gdLst/>
              <a:ahLst/>
              <a:cxnLst/>
              <a:rect l="l" t="t" r="r" b="b"/>
              <a:pathLst>
                <a:path w="467994" h="358139">
                  <a:moveTo>
                    <a:pt x="18305" y="207925"/>
                  </a:moveTo>
                  <a:lnTo>
                    <a:pt x="0" y="219609"/>
                  </a:lnTo>
                  <a:lnTo>
                    <a:pt x="88063" y="357578"/>
                  </a:lnTo>
                  <a:lnTo>
                    <a:pt x="131728" y="329707"/>
                  </a:lnTo>
                  <a:lnTo>
                    <a:pt x="96037" y="329707"/>
                  </a:lnTo>
                  <a:lnTo>
                    <a:pt x="18305" y="207925"/>
                  </a:lnTo>
                  <a:close/>
                </a:path>
                <a:path w="467994" h="358139">
                  <a:moveTo>
                    <a:pt x="163865" y="286414"/>
                  </a:moveTo>
                  <a:lnTo>
                    <a:pt x="96037" y="329707"/>
                  </a:lnTo>
                  <a:lnTo>
                    <a:pt x="131728" y="329707"/>
                  </a:lnTo>
                  <a:lnTo>
                    <a:pt x="174197" y="302600"/>
                  </a:lnTo>
                  <a:lnTo>
                    <a:pt x="163865" y="286414"/>
                  </a:lnTo>
                  <a:close/>
                </a:path>
                <a:path w="467994" h="358139">
                  <a:moveTo>
                    <a:pt x="207243" y="96908"/>
                  </a:moveTo>
                  <a:lnTo>
                    <a:pt x="166964" y="109785"/>
                  </a:lnTo>
                  <a:lnTo>
                    <a:pt x="136193" y="144792"/>
                  </a:lnTo>
                  <a:lnTo>
                    <a:pt x="130432" y="175391"/>
                  </a:lnTo>
                  <a:lnTo>
                    <a:pt x="132643" y="191570"/>
                  </a:lnTo>
                  <a:lnTo>
                    <a:pt x="153759" y="233736"/>
                  </a:lnTo>
                  <a:lnTo>
                    <a:pt x="186752" y="259336"/>
                  </a:lnTo>
                  <a:lnTo>
                    <a:pt x="217050" y="265272"/>
                  </a:lnTo>
                  <a:lnTo>
                    <a:pt x="227607" y="264322"/>
                  </a:lnTo>
                  <a:lnTo>
                    <a:pt x="266383" y="246265"/>
                  </a:lnTo>
                  <a:lnTo>
                    <a:pt x="266940" y="245743"/>
                  </a:lnTo>
                  <a:lnTo>
                    <a:pt x="216195" y="245743"/>
                  </a:lnTo>
                  <a:lnTo>
                    <a:pt x="205069" y="244026"/>
                  </a:lnTo>
                  <a:lnTo>
                    <a:pt x="166644" y="213375"/>
                  </a:lnTo>
                  <a:lnTo>
                    <a:pt x="151130" y="171747"/>
                  </a:lnTo>
                  <a:lnTo>
                    <a:pt x="152288" y="160092"/>
                  </a:lnTo>
                  <a:lnTo>
                    <a:pt x="177143" y="125526"/>
                  </a:lnTo>
                  <a:lnTo>
                    <a:pt x="206141" y="116732"/>
                  </a:lnTo>
                  <a:lnTo>
                    <a:pt x="259293" y="116732"/>
                  </a:lnTo>
                  <a:lnTo>
                    <a:pt x="255768" y="113581"/>
                  </a:lnTo>
                  <a:lnTo>
                    <a:pt x="246867" y="107402"/>
                  </a:lnTo>
                  <a:lnTo>
                    <a:pt x="237469" y="102557"/>
                  </a:lnTo>
                  <a:lnTo>
                    <a:pt x="227732" y="99193"/>
                  </a:lnTo>
                  <a:lnTo>
                    <a:pt x="217657" y="97310"/>
                  </a:lnTo>
                  <a:lnTo>
                    <a:pt x="207243" y="96908"/>
                  </a:lnTo>
                  <a:close/>
                </a:path>
                <a:path w="467994" h="358139">
                  <a:moveTo>
                    <a:pt x="259293" y="116732"/>
                  </a:moveTo>
                  <a:lnTo>
                    <a:pt x="206141" y="116732"/>
                  </a:lnTo>
                  <a:lnTo>
                    <a:pt x="213717" y="117248"/>
                  </a:lnTo>
                  <a:lnTo>
                    <a:pt x="221085" y="118889"/>
                  </a:lnTo>
                  <a:lnTo>
                    <a:pt x="254063" y="143348"/>
                  </a:lnTo>
                  <a:lnTo>
                    <a:pt x="273223" y="189086"/>
                  </a:lnTo>
                  <a:lnTo>
                    <a:pt x="272500" y="200789"/>
                  </a:lnTo>
                  <a:lnTo>
                    <a:pt x="247830" y="236889"/>
                  </a:lnTo>
                  <a:lnTo>
                    <a:pt x="216195" y="245743"/>
                  </a:lnTo>
                  <a:lnTo>
                    <a:pt x="266940" y="245743"/>
                  </a:lnTo>
                  <a:lnTo>
                    <a:pt x="290261" y="213106"/>
                  </a:lnTo>
                  <a:lnTo>
                    <a:pt x="294270" y="192918"/>
                  </a:lnTo>
                  <a:lnTo>
                    <a:pt x="293989" y="182163"/>
                  </a:lnTo>
                  <a:lnTo>
                    <a:pt x="278526" y="139250"/>
                  </a:lnTo>
                  <a:lnTo>
                    <a:pt x="264011" y="120949"/>
                  </a:lnTo>
                  <a:lnTo>
                    <a:pt x="259293" y="116732"/>
                  </a:lnTo>
                  <a:close/>
                </a:path>
                <a:path w="467994" h="358139">
                  <a:moveTo>
                    <a:pt x="357718" y="0"/>
                  </a:moveTo>
                  <a:lnTo>
                    <a:pt x="319368" y="15763"/>
                  </a:lnTo>
                  <a:lnTo>
                    <a:pt x="258206" y="54801"/>
                  </a:lnTo>
                  <a:lnTo>
                    <a:pt x="346269" y="192769"/>
                  </a:lnTo>
                  <a:lnTo>
                    <a:pt x="364575" y="181085"/>
                  </a:lnTo>
                  <a:lnTo>
                    <a:pt x="325462" y="119809"/>
                  </a:lnTo>
                  <a:lnTo>
                    <a:pt x="350217" y="104007"/>
                  </a:lnTo>
                  <a:lnTo>
                    <a:pt x="315377" y="104007"/>
                  </a:lnTo>
                  <a:lnTo>
                    <a:pt x="286227" y="58339"/>
                  </a:lnTo>
                  <a:lnTo>
                    <a:pt x="329836" y="30505"/>
                  </a:lnTo>
                  <a:lnTo>
                    <a:pt x="337213" y="26352"/>
                  </a:lnTo>
                  <a:lnTo>
                    <a:pt x="344067" y="23641"/>
                  </a:lnTo>
                  <a:lnTo>
                    <a:pt x="350400" y="22374"/>
                  </a:lnTo>
                  <a:lnTo>
                    <a:pt x="392598" y="22374"/>
                  </a:lnTo>
                  <a:lnTo>
                    <a:pt x="392440" y="22072"/>
                  </a:lnTo>
                  <a:lnTo>
                    <a:pt x="365616" y="1113"/>
                  </a:lnTo>
                  <a:lnTo>
                    <a:pt x="357718" y="0"/>
                  </a:lnTo>
                  <a:close/>
                </a:path>
                <a:path w="467994" h="358139">
                  <a:moveTo>
                    <a:pt x="432363" y="98823"/>
                  </a:moveTo>
                  <a:lnTo>
                    <a:pt x="363987" y="98823"/>
                  </a:lnTo>
                  <a:lnTo>
                    <a:pt x="371670" y="98844"/>
                  </a:lnTo>
                  <a:lnTo>
                    <a:pt x="376717" y="99946"/>
                  </a:lnTo>
                  <a:lnTo>
                    <a:pt x="444837" y="129854"/>
                  </a:lnTo>
                  <a:lnTo>
                    <a:pt x="467635" y="115303"/>
                  </a:lnTo>
                  <a:lnTo>
                    <a:pt x="432363" y="98823"/>
                  </a:lnTo>
                  <a:close/>
                </a:path>
                <a:path w="467994" h="358139">
                  <a:moveTo>
                    <a:pt x="392598" y="22374"/>
                  </a:moveTo>
                  <a:lnTo>
                    <a:pt x="350400" y="22374"/>
                  </a:lnTo>
                  <a:lnTo>
                    <a:pt x="356212" y="22550"/>
                  </a:lnTo>
                  <a:lnTo>
                    <a:pt x="363612" y="23746"/>
                  </a:lnTo>
                  <a:lnTo>
                    <a:pt x="369396" y="27607"/>
                  </a:lnTo>
                  <a:lnTo>
                    <a:pt x="376407" y="38592"/>
                  </a:lnTo>
                  <a:lnTo>
                    <a:pt x="377826" y="43497"/>
                  </a:lnTo>
                  <a:lnTo>
                    <a:pt x="377808" y="54198"/>
                  </a:lnTo>
                  <a:lnTo>
                    <a:pt x="376015" y="59230"/>
                  </a:lnTo>
                  <a:lnTo>
                    <a:pt x="368860" y="68657"/>
                  </a:lnTo>
                  <a:lnTo>
                    <a:pt x="362903" y="73672"/>
                  </a:lnTo>
                  <a:lnTo>
                    <a:pt x="315377" y="104007"/>
                  </a:lnTo>
                  <a:lnTo>
                    <a:pt x="350217" y="104007"/>
                  </a:lnTo>
                  <a:lnTo>
                    <a:pt x="363987" y="98823"/>
                  </a:lnTo>
                  <a:lnTo>
                    <a:pt x="432363" y="98823"/>
                  </a:lnTo>
                  <a:lnTo>
                    <a:pt x="419794" y="92951"/>
                  </a:lnTo>
                  <a:lnTo>
                    <a:pt x="412812" y="89973"/>
                  </a:lnTo>
                  <a:lnTo>
                    <a:pt x="406013" y="87525"/>
                  </a:lnTo>
                  <a:lnTo>
                    <a:pt x="399399" y="85608"/>
                  </a:lnTo>
                  <a:lnTo>
                    <a:pt x="393669" y="84373"/>
                  </a:lnTo>
                  <a:lnTo>
                    <a:pt x="377581" y="84373"/>
                  </a:lnTo>
                  <a:lnTo>
                    <a:pt x="385686" y="76635"/>
                  </a:lnTo>
                  <a:lnTo>
                    <a:pt x="391914" y="68804"/>
                  </a:lnTo>
                  <a:lnTo>
                    <a:pt x="396264" y="60881"/>
                  </a:lnTo>
                  <a:lnTo>
                    <a:pt x="398736" y="52866"/>
                  </a:lnTo>
                  <a:lnTo>
                    <a:pt x="399494" y="44895"/>
                  </a:lnTo>
                  <a:lnTo>
                    <a:pt x="398696" y="37107"/>
                  </a:lnTo>
                  <a:lnTo>
                    <a:pt x="396345" y="29499"/>
                  </a:lnTo>
                  <a:lnTo>
                    <a:pt x="392598" y="22374"/>
                  </a:lnTo>
                  <a:close/>
                </a:path>
                <a:path w="467994" h="358139">
                  <a:moveTo>
                    <a:pt x="389020" y="83563"/>
                  </a:moveTo>
                  <a:lnTo>
                    <a:pt x="383890" y="83614"/>
                  </a:lnTo>
                  <a:lnTo>
                    <a:pt x="377581" y="84373"/>
                  </a:lnTo>
                  <a:lnTo>
                    <a:pt x="393669" y="84373"/>
                  </a:lnTo>
                  <a:lnTo>
                    <a:pt x="392968" y="84222"/>
                  </a:lnTo>
                  <a:lnTo>
                    <a:pt x="389020" y="835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20796" y="900984"/>
            <a:ext cx="487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True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94002" y="3368410"/>
            <a:ext cx="74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Scatter</a:t>
            </a:r>
            <a:endParaRPr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643456" y="3700381"/>
            <a:ext cx="2479675" cy="2468880"/>
            <a:chOff x="3119455" y="3700381"/>
            <a:chExt cx="2479675" cy="2468880"/>
          </a:xfrm>
        </p:grpSpPr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83880" y="4501032"/>
              <a:ext cx="1735786" cy="8971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9455" y="3700381"/>
              <a:ext cx="2479587" cy="24688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466699" y="4906473"/>
              <a:ext cx="1168400" cy="748665"/>
            </a:xfrm>
            <a:custGeom>
              <a:avLst/>
              <a:gdLst/>
              <a:ahLst/>
              <a:cxnLst/>
              <a:rect l="l" t="t" r="r" b="b"/>
              <a:pathLst>
                <a:path w="1168400" h="748664">
                  <a:moveTo>
                    <a:pt x="0" y="748400"/>
                  </a:moveTo>
                  <a:lnTo>
                    <a:pt x="1167816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45478" y="5561834"/>
              <a:ext cx="122342" cy="1066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9202" y="4976444"/>
              <a:ext cx="162132" cy="1621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487380" y="3874016"/>
              <a:ext cx="892175" cy="1753870"/>
            </a:xfrm>
            <a:custGeom>
              <a:avLst/>
              <a:gdLst/>
              <a:ahLst/>
              <a:cxnLst/>
              <a:rect l="l" t="t" r="r" b="b"/>
              <a:pathLst>
                <a:path w="892175" h="1753870">
                  <a:moveTo>
                    <a:pt x="0" y="1753701"/>
                  </a:moveTo>
                  <a:lnTo>
                    <a:pt x="89155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69206" y="5526564"/>
              <a:ext cx="106804" cy="12362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90305" y="3851549"/>
              <a:ext cx="106805" cy="1236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678210" y="4283714"/>
              <a:ext cx="360680" cy="446405"/>
            </a:xfrm>
            <a:custGeom>
              <a:avLst/>
              <a:gdLst/>
              <a:ahLst/>
              <a:cxnLst/>
              <a:rect l="l" t="t" r="r" b="b"/>
              <a:pathLst>
                <a:path w="360679" h="446404">
                  <a:moveTo>
                    <a:pt x="10450" y="348522"/>
                  </a:moveTo>
                  <a:lnTo>
                    <a:pt x="0" y="367558"/>
                  </a:lnTo>
                  <a:lnTo>
                    <a:pt x="143475" y="446331"/>
                  </a:lnTo>
                  <a:lnTo>
                    <a:pt x="159000" y="418053"/>
                  </a:lnTo>
                  <a:lnTo>
                    <a:pt x="137095" y="418053"/>
                  </a:lnTo>
                  <a:lnTo>
                    <a:pt x="10450" y="348522"/>
                  </a:lnTo>
                  <a:close/>
                </a:path>
                <a:path w="360679" h="446404">
                  <a:moveTo>
                    <a:pt x="175821" y="347517"/>
                  </a:moveTo>
                  <a:lnTo>
                    <a:pt x="137095" y="418053"/>
                  </a:lnTo>
                  <a:lnTo>
                    <a:pt x="159000" y="418053"/>
                  </a:lnTo>
                  <a:lnTo>
                    <a:pt x="192652" y="356759"/>
                  </a:lnTo>
                  <a:lnTo>
                    <a:pt x="175821" y="347517"/>
                  </a:lnTo>
                  <a:close/>
                </a:path>
                <a:path w="360679" h="446404">
                  <a:moveTo>
                    <a:pt x="162721" y="150633"/>
                  </a:moveTo>
                  <a:lnTo>
                    <a:pt x="122922" y="160446"/>
                  </a:lnTo>
                  <a:lnTo>
                    <a:pt x="93765" y="191074"/>
                  </a:lnTo>
                  <a:lnTo>
                    <a:pt x="83572" y="236555"/>
                  </a:lnTo>
                  <a:lnTo>
                    <a:pt x="86752" y="251696"/>
                  </a:lnTo>
                  <a:lnTo>
                    <a:pt x="115868" y="291094"/>
                  </a:lnTo>
                  <a:lnTo>
                    <a:pt x="151584" y="309589"/>
                  </a:lnTo>
                  <a:lnTo>
                    <a:pt x="172370" y="312974"/>
                  </a:lnTo>
                  <a:lnTo>
                    <a:pt x="182902" y="312777"/>
                  </a:lnTo>
                  <a:lnTo>
                    <a:pt x="221138" y="297542"/>
                  </a:lnTo>
                  <a:lnTo>
                    <a:pt x="227073" y="292186"/>
                  </a:lnTo>
                  <a:lnTo>
                    <a:pt x="180144" y="292186"/>
                  </a:lnTo>
                  <a:lnTo>
                    <a:pt x="168247" y="291322"/>
                  </a:lnTo>
                  <a:lnTo>
                    <a:pt x="128697" y="272960"/>
                  </a:lnTo>
                  <a:lnTo>
                    <a:pt x="105036" y="242252"/>
                  </a:lnTo>
                  <a:lnTo>
                    <a:pt x="103171" y="231264"/>
                  </a:lnTo>
                  <a:lnTo>
                    <a:pt x="103416" y="220634"/>
                  </a:lnTo>
                  <a:lnTo>
                    <a:pt x="125105" y="182512"/>
                  </a:lnTo>
                  <a:lnTo>
                    <a:pt x="153222" y="172076"/>
                  </a:lnTo>
                  <a:lnTo>
                    <a:pt x="219045" y="172076"/>
                  </a:lnTo>
                  <a:lnTo>
                    <a:pt x="216089" y="169757"/>
                  </a:lnTo>
                  <a:lnTo>
                    <a:pt x="205779" y="163380"/>
                  </a:lnTo>
                  <a:lnTo>
                    <a:pt x="195024" y="158156"/>
                  </a:lnTo>
                  <a:lnTo>
                    <a:pt x="184262" y="154290"/>
                  </a:lnTo>
                  <a:lnTo>
                    <a:pt x="173494" y="151782"/>
                  </a:lnTo>
                  <a:lnTo>
                    <a:pt x="162721" y="150633"/>
                  </a:lnTo>
                  <a:close/>
                </a:path>
                <a:path w="360679" h="446404">
                  <a:moveTo>
                    <a:pt x="219045" y="172076"/>
                  </a:moveTo>
                  <a:lnTo>
                    <a:pt x="153222" y="172076"/>
                  </a:lnTo>
                  <a:lnTo>
                    <a:pt x="161187" y="172153"/>
                  </a:lnTo>
                  <a:lnTo>
                    <a:pt x="169403" y="173296"/>
                  </a:lnTo>
                  <a:lnTo>
                    <a:pt x="207507" y="191011"/>
                  </a:lnTo>
                  <a:lnTo>
                    <a:pt x="232550" y="231264"/>
                  </a:lnTo>
                  <a:lnTo>
                    <a:pt x="232656" y="242252"/>
                  </a:lnTo>
                  <a:lnTo>
                    <a:pt x="230391" y="253019"/>
                  </a:lnTo>
                  <a:lnTo>
                    <a:pt x="202209" y="286720"/>
                  </a:lnTo>
                  <a:lnTo>
                    <a:pt x="180144" y="292186"/>
                  </a:lnTo>
                  <a:lnTo>
                    <a:pt x="227073" y="292186"/>
                  </a:lnTo>
                  <a:lnTo>
                    <a:pt x="249702" y="253307"/>
                  </a:lnTo>
                  <a:lnTo>
                    <a:pt x="252285" y="232874"/>
                  </a:lnTo>
                  <a:lnTo>
                    <a:pt x="251522" y="222540"/>
                  </a:lnTo>
                  <a:lnTo>
                    <a:pt x="233171" y="184869"/>
                  </a:lnTo>
                  <a:lnTo>
                    <a:pt x="225219" y="176920"/>
                  </a:lnTo>
                  <a:lnTo>
                    <a:pt x="219045" y="172076"/>
                  </a:lnTo>
                  <a:close/>
                </a:path>
                <a:path w="360679" h="446404">
                  <a:moveTo>
                    <a:pt x="224586" y="0"/>
                  </a:moveTo>
                  <a:lnTo>
                    <a:pt x="187526" y="26571"/>
                  </a:lnTo>
                  <a:lnTo>
                    <a:pt x="147421" y="99046"/>
                  </a:lnTo>
                  <a:lnTo>
                    <a:pt x="290897" y="177817"/>
                  </a:lnTo>
                  <a:lnTo>
                    <a:pt x="301348" y="158781"/>
                  </a:lnTo>
                  <a:lnTo>
                    <a:pt x="237625" y="123795"/>
                  </a:lnTo>
                  <a:lnTo>
                    <a:pt x="242578" y="114774"/>
                  </a:lnTo>
                  <a:lnTo>
                    <a:pt x="221194" y="114774"/>
                  </a:lnTo>
                  <a:lnTo>
                    <a:pt x="173702" y="88700"/>
                  </a:lnTo>
                  <a:lnTo>
                    <a:pt x="198601" y="43351"/>
                  </a:lnTo>
                  <a:lnTo>
                    <a:pt x="224988" y="21210"/>
                  </a:lnTo>
                  <a:lnTo>
                    <a:pt x="265700" y="21210"/>
                  </a:lnTo>
                  <a:lnTo>
                    <a:pt x="262180" y="16093"/>
                  </a:lnTo>
                  <a:lnTo>
                    <a:pt x="231037" y="147"/>
                  </a:lnTo>
                  <a:lnTo>
                    <a:pt x="224586" y="0"/>
                  </a:lnTo>
                  <a:close/>
                </a:path>
                <a:path w="360679" h="446404">
                  <a:moveTo>
                    <a:pt x="265700" y="21210"/>
                  </a:moveTo>
                  <a:lnTo>
                    <a:pt x="224988" y="21210"/>
                  </a:lnTo>
                  <a:lnTo>
                    <a:pt x="231915" y="21822"/>
                  </a:lnTo>
                  <a:lnTo>
                    <a:pt x="243339" y="28094"/>
                  </a:lnTo>
                  <a:lnTo>
                    <a:pt x="246938" y="31716"/>
                  </a:lnTo>
                  <a:lnTo>
                    <a:pt x="252059" y="41112"/>
                  </a:lnTo>
                  <a:lnTo>
                    <a:pt x="252900" y="46388"/>
                  </a:lnTo>
                  <a:lnTo>
                    <a:pt x="251147" y="58092"/>
                  </a:lnTo>
                  <a:lnTo>
                    <a:pt x="248329" y="65351"/>
                  </a:lnTo>
                  <a:lnTo>
                    <a:pt x="221194" y="114774"/>
                  </a:lnTo>
                  <a:lnTo>
                    <a:pt x="242578" y="114774"/>
                  </a:lnTo>
                  <a:lnTo>
                    <a:pt x="268100" y="83225"/>
                  </a:lnTo>
                  <a:lnTo>
                    <a:pt x="306890" y="77875"/>
                  </a:lnTo>
                  <a:lnTo>
                    <a:pt x="347174" y="75314"/>
                  </a:lnTo>
                  <a:lnTo>
                    <a:pt x="351358" y="67694"/>
                  </a:lnTo>
                  <a:lnTo>
                    <a:pt x="266341" y="67694"/>
                  </a:lnTo>
                  <a:lnTo>
                    <a:pt x="269738" y="57015"/>
                  </a:lnTo>
                  <a:lnTo>
                    <a:pt x="271443" y="47157"/>
                  </a:lnTo>
                  <a:lnTo>
                    <a:pt x="271457" y="38118"/>
                  </a:lnTo>
                  <a:lnTo>
                    <a:pt x="269779" y="29899"/>
                  </a:lnTo>
                  <a:lnTo>
                    <a:pt x="266618" y="22544"/>
                  </a:lnTo>
                  <a:lnTo>
                    <a:pt x="265700" y="21210"/>
                  </a:lnTo>
                  <a:close/>
                </a:path>
                <a:path w="360679" h="446404">
                  <a:moveTo>
                    <a:pt x="360191" y="51607"/>
                  </a:moveTo>
                  <a:lnTo>
                    <a:pt x="307492" y="54959"/>
                  </a:lnTo>
                  <a:lnTo>
                    <a:pt x="266341" y="67694"/>
                  </a:lnTo>
                  <a:lnTo>
                    <a:pt x="351358" y="67694"/>
                  </a:lnTo>
                  <a:lnTo>
                    <a:pt x="360191" y="51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77697" y="3852052"/>
              <a:ext cx="244475" cy="1067435"/>
            </a:xfrm>
            <a:custGeom>
              <a:avLst/>
              <a:gdLst/>
              <a:ahLst/>
              <a:cxnLst/>
              <a:rect l="l" t="t" r="r" b="b"/>
              <a:pathLst>
                <a:path w="244475" h="1067435">
                  <a:moveTo>
                    <a:pt x="0" y="0"/>
                  </a:moveTo>
                  <a:lnTo>
                    <a:pt x="244402" y="106683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7171" y="3827483"/>
              <a:ext cx="114929" cy="1229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39165" y="4808405"/>
              <a:ext cx="171658" cy="17164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266830" y="4753498"/>
            <a:ext cx="5892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Scatter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23651" y="72851"/>
            <a:ext cx="7744459" cy="1387559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381635" algn="ctr">
              <a:spcBef>
                <a:spcPts val="1120"/>
              </a:spcBef>
            </a:pPr>
            <a:r>
              <a:rPr sz="3000" dirty="0">
                <a:latin typeface="Arial"/>
                <a:cs typeface="Arial"/>
              </a:rPr>
              <a:t>Randoms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(Accidental </a:t>
            </a:r>
            <a:r>
              <a:rPr sz="3000" spc="-10" dirty="0">
                <a:latin typeface="Arial"/>
                <a:cs typeface="Arial"/>
              </a:rPr>
              <a:t>Coincidences)</a:t>
            </a:r>
            <a:endParaRPr sz="3000">
              <a:latin typeface="Arial"/>
              <a:cs typeface="Arial"/>
            </a:endParaRPr>
          </a:p>
          <a:p>
            <a:pPr marL="12700" marR="5080">
              <a:lnSpc>
                <a:spcPts val="2600"/>
              </a:lnSpc>
              <a:spcBef>
                <a:spcPts val="869"/>
              </a:spcBef>
            </a:pPr>
            <a:r>
              <a:rPr sz="2200" b="1" dirty="0">
                <a:latin typeface="Arial"/>
                <a:cs typeface="Arial"/>
              </a:rPr>
              <a:t>Definition</a:t>
            </a:r>
            <a:r>
              <a:rPr sz="2200" dirty="0">
                <a:latin typeface="Arial"/>
                <a:cs typeface="Arial"/>
              </a:rPr>
              <a:t>: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Coincidences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formed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between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annihilation </a:t>
            </a:r>
            <a:r>
              <a:rPr sz="2200" dirty="0">
                <a:latin typeface="Arial"/>
                <a:cs typeface="Arial"/>
              </a:rPr>
              <a:t>photons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originating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from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separate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emissions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93989" y="1848418"/>
            <a:ext cx="325755" cy="566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550" i="1" spc="-10" dirty="0">
                <a:latin typeface="Times New Roman"/>
                <a:cs typeface="Times New Roman"/>
              </a:rPr>
              <a:t>C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38199" y="1836685"/>
            <a:ext cx="18478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50" i="1" spc="-5" dirty="0">
                <a:latin typeface="Times New Roman"/>
                <a:cs typeface="Times New Roman"/>
              </a:rPr>
              <a:t>A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8552" y="1834610"/>
            <a:ext cx="1381760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550" dirty="0">
                <a:latin typeface="Symbol"/>
                <a:cs typeface="Symbol"/>
              </a:rPr>
              <a:t></a:t>
            </a:r>
            <a:r>
              <a:rPr sz="3550" spc="-185" dirty="0">
                <a:latin typeface="Times New Roman"/>
                <a:cs typeface="Times New Roman"/>
              </a:rPr>
              <a:t> </a:t>
            </a:r>
            <a:r>
              <a:rPr sz="3550" spc="-60" dirty="0">
                <a:latin typeface="Times New Roman"/>
                <a:cs typeface="Times New Roman"/>
              </a:rPr>
              <a:t>2</a:t>
            </a:r>
            <a:r>
              <a:rPr sz="3650" i="1" spc="-60" dirty="0">
                <a:latin typeface="Symbol"/>
                <a:cs typeface="Symbol"/>
              </a:rPr>
              <a:t></a:t>
            </a:r>
            <a:r>
              <a:rPr sz="3650" spc="-440" dirty="0">
                <a:latin typeface="Times New Roman"/>
                <a:cs typeface="Times New Roman"/>
              </a:rPr>
              <a:t> </a:t>
            </a:r>
            <a:r>
              <a:rPr sz="3550" i="1" dirty="0">
                <a:latin typeface="Times New Roman"/>
                <a:cs typeface="Times New Roman"/>
              </a:rPr>
              <a:t>S</a:t>
            </a:r>
            <a:r>
              <a:rPr sz="3550" i="1" spc="-204" dirty="0">
                <a:latin typeface="Times New Roman"/>
                <a:cs typeface="Times New Roman"/>
              </a:rPr>
              <a:t> </a:t>
            </a:r>
            <a:r>
              <a:rPr sz="3550" i="1" spc="-50" dirty="0">
                <a:latin typeface="Times New Roman"/>
                <a:cs typeface="Times New Roman"/>
              </a:rPr>
              <a:t>S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85514" y="2151119"/>
            <a:ext cx="183070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90650" algn="l"/>
                <a:tab pos="1744980" algn="l"/>
              </a:tabLst>
            </a:pPr>
            <a:r>
              <a:rPr sz="2050" i="1" spc="-25" dirty="0">
                <a:latin typeface="Times New Roman"/>
                <a:cs typeface="Times New Roman"/>
              </a:rPr>
              <a:t>ij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i="1" spc="-50" dirty="0">
                <a:latin typeface="Times New Roman"/>
                <a:cs typeface="Times New Roman"/>
              </a:rPr>
              <a:t>i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i="1" spc="-50" dirty="0">
                <a:latin typeface="Times New Roman"/>
                <a:cs typeface="Times New Roman"/>
              </a:rPr>
              <a:t>j</a:t>
            </a:r>
            <a:endParaRPr sz="20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58305" y="1661121"/>
            <a:ext cx="3037840" cy="2926080"/>
            <a:chOff x="534305" y="1661121"/>
            <a:chExt cx="3037840" cy="29260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671" y="2610041"/>
              <a:ext cx="2057231" cy="10632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759" y="1661121"/>
              <a:ext cx="2938774" cy="29260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5287" y="2532778"/>
              <a:ext cx="2678430" cy="1783080"/>
            </a:xfrm>
            <a:custGeom>
              <a:avLst/>
              <a:gdLst/>
              <a:ahLst/>
              <a:cxnLst/>
              <a:rect l="l" t="t" r="r" b="b"/>
              <a:pathLst>
                <a:path w="2678430" h="1783079">
                  <a:moveTo>
                    <a:pt x="0" y="1782612"/>
                  </a:moveTo>
                  <a:lnTo>
                    <a:pt x="267821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2349" y="2518812"/>
              <a:ext cx="122138" cy="1076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05" y="4221675"/>
              <a:ext cx="122137" cy="1076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9129" y="3173493"/>
              <a:ext cx="192157" cy="19214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9575" y="1986998"/>
              <a:ext cx="2710815" cy="1401445"/>
            </a:xfrm>
            <a:custGeom>
              <a:avLst/>
              <a:gdLst/>
              <a:ahLst/>
              <a:cxnLst/>
              <a:rect l="l" t="t" r="r" b="b"/>
              <a:pathLst>
                <a:path w="2710815" h="1401445">
                  <a:moveTo>
                    <a:pt x="0" y="1400841"/>
                  </a:moveTo>
                  <a:lnTo>
                    <a:pt x="271032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184" y="3298884"/>
              <a:ext cx="123534" cy="1064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8756" y="1969457"/>
              <a:ext cx="123534" cy="1064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2430" y="2648136"/>
              <a:ext cx="192157" cy="19214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08653" y="2531499"/>
              <a:ext cx="2411095" cy="850900"/>
            </a:xfrm>
            <a:custGeom>
              <a:avLst/>
              <a:gdLst/>
              <a:ahLst/>
              <a:cxnLst/>
              <a:rect l="l" t="t" r="r" b="b"/>
              <a:pathLst>
                <a:path w="2411095" h="850900">
                  <a:moveTo>
                    <a:pt x="0" y="850792"/>
                  </a:moveTo>
                  <a:lnTo>
                    <a:pt x="241070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885" y="3300793"/>
              <a:ext cx="124208" cy="1118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8921" y="2501151"/>
              <a:ext cx="124207" cy="11184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79565" y="2451903"/>
              <a:ext cx="479425" cy="294640"/>
            </a:xfrm>
            <a:custGeom>
              <a:avLst/>
              <a:gdLst/>
              <a:ahLst/>
              <a:cxnLst/>
              <a:rect l="l" t="t" r="r" b="b"/>
              <a:pathLst>
                <a:path w="479425" h="294639">
                  <a:moveTo>
                    <a:pt x="20328" y="133244"/>
                  </a:moveTo>
                  <a:lnTo>
                    <a:pt x="0" y="140886"/>
                  </a:lnTo>
                  <a:lnTo>
                    <a:pt x="57595" y="294096"/>
                  </a:lnTo>
                  <a:lnTo>
                    <a:pt x="125737" y="268480"/>
                  </a:lnTo>
                  <a:lnTo>
                    <a:pt x="71166" y="268480"/>
                  </a:lnTo>
                  <a:lnTo>
                    <a:pt x="20328" y="133244"/>
                  </a:lnTo>
                  <a:close/>
                </a:path>
                <a:path w="479425" h="294639">
                  <a:moveTo>
                    <a:pt x="146486" y="240164"/>
                  </a:moveTo>
                  <a:lnTo>
                    <a:pt x="71166" y="268480"/>
                  </a:lnTo>
                  <a:lnTo>
                    <a:pt x="125737" y="268480"/>
                  </a:lnTo>
                  <a:lnTo>
                    <a:pt x="153244" y="258140"/>
                  </a:lnTo>
                  <a:lnTo>
                    <a:pt x="146486" y="240164"/>
                  </a:lnTo>
                  <a:close/>
                </a:path>
                <a:path w="479425" h="294639">
                  <a:moveTo>
                    <a:pt x="217706" y="62615"/>
                  </a:moveTo>
                  <a:lnTo>
                    <a:pt x="171130" y="75161"/>
                  </a:lnTo>
                  <a:lnTo>
                    <a:pt x="141286" y="109444"/>
                  </a:lnTo>
                  <a:lnTo>
                    <a:pt x="135574" y="140913"/>
                  </a:lnTo>
                  <a:lnTo>
                    <a:pt x="137727" y="158305"/>
                  </a:lnTo>
                  <a:lnTo>
                    <a:pt x="152791" y="195599"/>
                  </a:lnTo>
                  <a:lnTo>
                    <a:pt x="183280" y="223778"/>
                  </a:lnTo>
                  <a:lnTo>
                    <a:pt x="213422" y="231746"/>
                  </a:lnTo>
                  <a:lnTo>
                    <a:pt x="224031" y="231481"/>
                  </a:lnTo>
                  <a:lnTo>
                    <a:pt x="263904" y="216774"/>
                  </a:lnTo>
                  <a:lnTo>
                    <a:pt x="268840" y="212846"/>
                  </a:lnTo>
                  <a:lnTo>
                    <a:pt x="216832" y="212846"/>
                  </a:lnTo>
                  <a:lnTo>
                    <a:pt x="206103" y="211207"/>
                  </a:lnTo>
                  <a:lnTo>
                    <a:pt x="170174" y="182017"/>
                  </a:lnTo>
                  <a:lnTo>
                    <a:pt x="157085" y="138250"/>
                  </a:lnTo>
                  <a:lnTo>
                    <a:pt x="157764" y="125346"/>
                  </a:lnTo>
                  <a:lnTo>
                    <a:pt x="182748" y="90335"/>
                  </a:lnTo>
                  <a:lnTo>
                    <a:pt x="215442" y="81913"/>
                  </a:lnTo>
                  <a:lnTo>
                    <a:pt x="264382" y="81913"/>
                  </a:lnTo>
                  <a:lnTo>
                    <a:pt x="256557" y="75527"/>
                  </a:lnTo>
                  <a:lnTo>
                    <a:pt x="247727" y="70220"/>
                  </a:lnTo>
                  <a:lnTo>
                    <a:pt x="238259" y="66292"/>
                  </a:lnTo>
                  <a:lnTo>
                    <a:pt x="228154" y="63743"/>
                  </a:lnTo>
                  <a:lnTo>
                    <a:pt x="217706" y="62615"/>
                  </a:lnTo>
                  <a:close/>
                </a:path>
                <a:path w="479425" h="294639">
                  <a:moveTo>
                    <a:pt x="264382" y="81913"/>
                  </a:moveTo>
                  <a:lnTo>
                    <a:pt x="215442" y="81913"/>
                  </a:lnTo>
                  <a:lnTo>
                    <a:pt x="222972" y="82909"/>
                  </a:lnTo>
                  <a:lnTo>
                    <a:pt x="230278" y="84983"/>
                  </a:lnTo>
                  <a:lnTo>
                    <a:pt x="259988" y="110871"/>
                  </a:lnTo>
                  <a:lnTo>
                    <a:pt x="274274" y="155295"/>
                  </a:lnTo>
                  <a:lnTo>
                    <a:pt x="273623" y="167583"/>
                  </a:lnTo>
                  <a:lnTo>
                    <a:pt x="249425" y="203987"/>
                  </a:lnTo>
                  <a:lnTo>
                    <a:pt x="216832" y="212846"/>
                  </a:lnTo>
                  <a:lnTo>
                    <a:pt x="268840" y="212846"/>
                  </a:lnTo>
                  <a:lnTo>
                    <a:pt x="293422" y="175690"/>
                  </a:lnTo>
                  <a:lnTo>
                    <a:pt x="295862" y="155295"/>
                  </a:lnTo>
                  <a:lnTo>
                    <a:pt x="295833" y="152896"/>
                  </a:lnTo>
                  <a:lnTo>
                    <a:pt x="284367" y="108956"/>
                  </a:lnTo>
                  <a:lnTo>
                    <a:pt x="264749" y="82212"/>
                  </a:lnTo>
                  <a:lnTo>
                    <a:pt x="264382" y="81913"/>
                  </a:lnTo>
                  <a:close/>
                </a:path>
                <a:path w="479425" h="294639">
                  <a:moveTo>
                    <a:pt x="387300" y="0"/>
                  </a:moveTo>
                  <a:lnTo>
                    <a:pt x="286730" y="33098"/>
                  </a:lnTo>
                  <a:lnTo>
                    <a:pt x="344324" y="186307"/>
                  </a:lnTo>
                  <a:lnTo>
                    <a:pt x="364652" y="178666"/>
                  </a:lnTo>
                  <a:lnTo>
                    <a:pt x="339073" y="110620"/>
                  </a:lnTo>
                  <a:lnTo>
                    <a:pt x="367775" y="99830"/>
                  </a:lnTo>
                  <a:lnTo>
                    <a:pt x="371623" y="98661"/>
                  </a:lnTo>
                  <a:lnTo>
                    <a:pt x="374102" y="98284"/>
                  </a:lnTo>
                  <a:lnTo>
                    <a:pt x="377520" y="97868"/>
                  </a:lnTo>
                  <a:lnTo>
                    <a:pt x="428049" y="97868"/>
                  </a:lnTo>
                  <a:lnTo>
                    <a:pt x="424562" y="95710"/>
                  </a:lnTo>
                  <a:lnTo>
                    <a:pt x="419627" y="93074"/>
                  </a:lnTo>
                  <a:lnTo>
                    <a:pt x="332477" y="93074"/>
                  </a:lnTo>
                  <a:lnTo>
                    <a:pt x="313413" y="42360"/>
                  </a:lnTo>
                  <a:lnTo>
                    <a:pt x="361839" y="24156"/>
                  </a:lnTo>
                  <a:lnTo>
                    <a:pt x="369915" y="21619"/>
                  </a:lnTo>
                  <a:lnTo>
                    <a:pt x="377182" y="20387"/>
                  </a:lnTo>
                  <a:lnTo>
                    <a:pt x="420580" y="20387"/>
                  </a:lnTo>
                  <a:lnTo>
                    <a:pt x="418695" y="17374"/>
                  </a:lnTo>
                  <a:lnTo>
                    <a:pt x="414588" y="12488"/>
                  </a:lnTo>
                  <a:lnTo>
                    <a:pt x="409788" y="8176"/>
                  </a:lnTo>
                  <a:lnTo>
                    <a:pt x="402927" y="2807"/>
                  </a:lnTo>
                  <a:lnTo>
                    <a:pt x="395431" y="82"/>
                  </a:lnTo>
                  <a:lnTo>
                    <a:pt x="387300" y="0"/>
                  </a:lnTo>
                  <a:close/>
                </a:path>
                <a:path w="479425" h="294639">
                  <a:moveTo>
                    <a:pt x="428049" y="97868"/>
                  </a:moveTo>
                  <a:lnTo>
                    <a:pt x="377520" y="97868"/>
                  </a:lnTo>
                  <a:lnTo>
                    <a:pt x="381107" y="98064"/>
                  </a:lnTo>
                  <a:lnTo>
                    <a:pt x="388619" y="99674"/>
                  </a:lnTo>
                  <a:lnTo>
                    <a:pt x="421542" y="120872"/>
                  </a:lnTo>
                  <a:lnTo>
                    <a:pt x="453782" y="145159"/>
                  </a:lnTo>
                  <a:lnTo>
                    <a:pt x="479098" y="135643"/>
                  </a:lnTo>
                  <a:lnTo>
                    <a:pt x="436921" y="103872"/>
                  </a:lnTo>
                  <a:lnTo>
                    <a:pt x="430706" y="99512"/>
                  </a:lnTo>
                  <a:lnTo>
                    <a:pt x="428049" y="97868"/>
                  </a:lnTo>
                  <a:close/>
                </a:path>
                <a:path w="479425" h="294639">
                  <a:moveTo>
                    <a:pt x="420580" y="20387"/>
                  </a:moveTo>
                  <a:lnTo>
                    <a:pt x="377182" y="20387"/>
                  </a:lnTo>
                  <a:lnTo>
                    <a:pt x="383640" y="20458"/>
                  </a:lnTo>
                  <a:lnTo>
                    <a:pt x="389289" y="21832"/>
                  </a:lnTo>
                  <a:lnTo>
                    <a:pt x="396281" y="24535"/>
                  </a:lnTo>
                  <a:lnTo>
                    <a:pt x="401140" y="29510"/>
                  </a:lnTo>
                  <a:lnTo>
                    <a:pt x="405726" y="41709"/>
                  </a:lnTo>
                  <a:lnTo>
                    <a:pt x="406099" y="46800"/>
                  </a:lnTo>
                  <a:lnTo>
                    <a:pt x="403866" y="57266"/>
                  </a:lnTo>
                  <a:lnTo>
                    <a:pt x="401071" y="61818"/>
                  </a:lnTo>
                  <a:lnTo>
                    <a:pt x="392118" y="69559"/>
                  </a:lnTo>
                  <a:lnTo>
                    <a:pt x="385253" y="73234"/>
                  </a:lnTo>
                  <a:lnTo>
                    <a:pt x="332477" y="93074"/>
                  </a:lnTo>
                  <a:lnTo>
                    <a:pt x="419627" y="93074"/>
                  </a:lnTo>
                  <a:lnTo>
                    <a:pt x="397398" y="86740"/>
                  </a:lnTo>
                  <a:lnTo>
                    <a:pt x="406929" y="80848"/>
                  </a:lnTo>
                  <a:lnTo>
                    <a:pt x="427840" y="44869"/>
                  </a:lnTo>
                  <a:lnTo>
                    <a:pt x="427115" y="36940"/>
                  </a:lnTo>
                  <a:lnTo>
                    <a:pt x="424831" y="28865"/>
                  </a:lnTo>
                  <a:lnTo>
                    <a:pt x="422110" y="22833"/>
                  </a:lnTo>
                  <a:lnTo>
                    <a:pt x="420580" y="20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87017" y="3201419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dirty="0">
                <a:latin typeface="Arial"/>
                <a:cs typeface="Arial"/>
              </a:rPr>
              <a:t>i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41276" y="2261406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dirty="0">
                <a:latin typeface="Arial"/>
                <a:cs typeface="Arial"/>
              </a:rPr>
              <a:t>j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17534" y="2924763"/>
            <a:ext cx="3450590" cy="8382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between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detectors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200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i="1" spc="-50" dirty="0">
                <a:solidFill>
                  <a:srgbClr val="FF0000"/>
                </a:solidFill>
                <a:latin typeface="Arial"/>
                <a:cs typeface="Arial"/>
              </a:rPr>
              <a:t>j</a:t>
            </a:r>
            <a:endParaRPr sz="2200">
              <a:latin typeface="Arial"/>
              <a:cs typeface="Arial"/>
            </a:endParaRPr>
          </a:p>
          <a:p>
            <a:pPr marL="12700">
              <a:spcBef>
                <a:spcPts val="560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= coincidence window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(sec)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02761" y="2497121"/>
            <a:ext cx="3966845" cy="566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3550" i="1" spc="150" dirty="0">
                <a:latin typeface="Times New Roman"/>
                <a:cs typeface="Times New Roman"/>
              </a:rPr>
              <a:t>C</a:t>
            </a:r>
            <a:r>
              <a:rPr sz="3075" i="1" spc="225" baseline="43360" dirty="0">
                <a:latin typeface="Times New Roman"/>
                <a:cs typeface="Times New Roman"/>
              </a:rPr>
              <a:t>A</a:t>
            </a:r>
            <a:r>
              <a:rPr sz="3075" i="1" spc="247" baseline="43360" dirty="0"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= random coincidence 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rate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65701" y="2757113"/>
            <a:ext cx="323215" cy="10160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6370">
              <a:spcBef>
                <a:spcPts val="434"/>
              </a:spcBef>
            </a:pPr>
            <a:r>
              <a:rPr sz="2050" i="1" spc="-25" dirty="0">
                <a:latin typeface="Times New Roman"/>
                <a:cs typeface="Times New Roman"/>
              </a:rPr>
              <a:t>ij</a:t>
            </a:r>
            <a:endParaRPr sz="2050">
              <a:latin typeface="Times New Roman"/>
              <a:cs typeface="Times New Roman"/>
            </a:endParaRPr>
          </a:p>
          <a:p>
            <a:pPr marL="12700">
              <a:spcBef>
                <a:spcPts val="620"/>
              </a:spcBef>
            </a:pPr>
            <a:r>
              <a:rPr sz="3650" i="1" spc="-50" dirty="0">
                <a:latin typeface="Symbol"/>
                <a:cs typeface="Symbol"/>
              </a:rPr>
              <a:t></a:t>
            </a:r>
            <a:endParaRPr sz="36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05532" y="3650305"/>
            <a:ext cx="8436610" cy="2562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7945">
              <a:spcBef>
                <a:spcPts val="95"/>
              </a:spcBef>
            </a:pPr>
            <a:r>
              <a:rPr sz="5325" i="1" baseline="-6259" dirty="0">
                <a:latin typeface="Times New Roman"/>
                <a:cs typeface="Times New Roman"/>
              </a:rPr>
              <a:t>S</a:t>
            </a:r>
            <a:r>
              <a:rPr sz="3075" i="1" baseline="-33875" dirty="0">
                <a:latin typeface="Times New Roman"/>
                <a:cs typeface="Times New Roman"/>
              </a:rPr>
              <a:t>x</a:t>
            </a:r>
            <a:r>
              <a:rPr sz="3075" i="1" spc="359" baseline="-33875" dirty="0"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singles rate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detector </a:t>
            </a:r>
            <a:r>
              <a:rPr sz="2200" i="1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2200" i="1" spc="-10" dirty="0">
                <a:solidFill>
                  <a:srgbClr val="FF0000"/>
                </a:solidFill>
                <a:latin typeface="Arial"/>
                <a:cs typeface="Arial"/>
              </a:rPr>
              <a:t>(cps)</a:t>
            </a:r>
            <a:endParaRPr sz="22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4050">
              <a:latin typeface="Arial"/>
              <a:cs typeface="Arial"/>
            </a:endParaRPr>
          </a:p>
          <a:p>
            <a:pPr marL="368300" marR="1708150" indent="-342900">
              <a:lnSpc>
                <a:spcPts val="2600"/>
              </a:lnSpc>
              <a:buChar char="•"/>
              <a:tabLst>
                <a:tab pos="367665" algn="l"/>
                <a:tab pos="368300" algn="l"/>
              </a:tabLst>
            </a:pPr>
            <a:r>
              <a:rPr sz="2200" dirty="0">
                <a:latin typeface="Arial"/>
                <a:cs typeface="Arial"/>
              </a:rPr>
              <a:t>Randoms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cause very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low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frequency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positive bias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to </a:t>
            </a:r>
            <a:r>
              <a:rPr sz="2200" dirty="0">
                <a:latin typeface="Arial"/>
                <a:cs typeface="Arial"/>
              </a:rPr>
              <a:t>reconstructed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uptake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estimates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if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not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corrected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for</a:t>
            </a:r>
            <a:endParaRPr sz="2200">
              <a:latin typeface="Arial"/>
              <a:cs typeface="Arial"/>
            </a:endParaRPr>
          </a:p>
          <a:p>
            <a:pPr marL="368300" marR="730250" indent="-342900">
              <a:lnSpc>
                <a:spcPct val="102299"/>
              </a:lnSpc>
              <a:spcBef>
                <a:spcPts val="420"/>
              </a:spcBef>
              <a:buChar char="•"/>
              <a:tabLst>
                <a:tab pos="367665" algn="l"/>
                <a:tab pos="368300" algn="l"/>
              </a:tabLst>
            </a:pPr>
            <a:r>
              <a:rPr sz="2200" dirty="0">
                <a:latin typeface="Arial"/>
                <a:cs typeface="Arial"/>
              </a:rPr>
              <a:t>Rates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singles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(detected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γ-rays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used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 perform</a:t>
            </a:r>
            <a:r>
              <a:rPr sz="2200" spc="-1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ACD)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are </a:t>
            </a:r>
            <a:r>
              <a:rPr sz="2200" dirty="0">
                <a:latin typeface="Arial"/>
                <a:cs typeface="Arial"/>
              </a:rPr>
              <a:t>increased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with higher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injected </a:t>
            </a:r>
            <a:r>
              <a:rPr sz="2200" spc="-10" dirty="0">
                <a:latin typeface="Arial"/>
                <a:cs typeface="Arial"/>
              </a:rPr>
              <a:t>activity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9535" y="103672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SPECT</a:t>
            </a:r>
            <a:r>
              <a:rPr sz="3000" spc="-220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Acquisition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00155" y="1983117"/>
            <a:ext cx="2478405" cy="2526030"/>
            <a:chOff x="576154" y="1983117"/>
            <a:chExt cx="2478405" cy="2526030"/>
          </a:xfrm>
        </p:grpSpPr>
        <p:sp>
          <p:nvSpPr>
            <p:cNvPr id="4" name="object 4"/>
            <p:cNvSpPr/>
            <p:nvPr/>
          </p:nvSpPr>
          <p:spPr>
            <a:xfrm>
              <a:off x="988593" y="2496210"/>
              <a:ext cx="1544320" cy="218440"/>
            </a:xfrm>
            <a:custGeom>
              <a:avLst/>
              <a:gdLst/>
              <a:ahLst/>
              <a:cxnLst/>
              <a:rect l="l" t="t" r="r" b="b"/>
              <a:pathLst>
                <a:path w="1544320" h="218439">
                  <a:moveTo>
                    <a:pt x="45796" y="0"/>
                  </a:moveTo>
                  <a:lnTo>
                    <a:pt x="0" y="0"/>
                  </a:lnTo>
                  <a:lnTo>
                    <a:pt x="0" y="218427"/>
                  </a:lnTo>
                  <a:lnTo>
                    <a:pt x="45796" y="218427"/>
                  </a:lnTo>
                  <a:lnTo>
                    <a:pt x="45796" y="0"/>
                  </a:lnTo>
                  <a:close/>
                </a:path>
                <a:path w="1544320" h="218439">
                  <a:moveTo>
                    <a:pt x="145046" y="0"/>
                  </a:moveTo>
                  <a:lnTo>
                    <a:pt x="99250" y="0"/>
                  </a:lnTo>
                  <a:lnTo>
                    <a:pt x="99250" y="218427"/>
                  </a:lnTo>
                  <a:lnTo>
                    <a:pt x="145046" y="218427"/>
                  </a:lnTo>
                  <a:lnTo>
                    <a:pt x="145046" y="0"/>
                  </a:lnTo>
                  <a:close/>
                </a:path>
                <a:path w="1544320" h="218439">
                  <a:moveTo>
                    <a:pt x="245287" y="0"/>
                  </a:moveTo>
                  <a:lnTo>
                    <a:pt x="199491" y="0"/>
                  </a:lnTo>
                  <a:lnTo>
                    <a:pt x="199491" y="218427"/>
                  </a:lnTo>
                  <a:lnTo>
                    <a:pt x="245287" y="218427"/>
                  </a:lnTo>
                  <a:lnTo>
                    <a:pt x="245287" y="0"/>
                  </a:lnTo>
                  <a:close/>
                </a:path>
                <a:path w="1544320" h="218439">
                  <a:moveTo>
                    <a:pt x="344538" y="0"/>
                  </a:moveTo>
                  <a:lnTo>
                    <a:pt x="298742" y="0"/>
                  </a:lnTo>
                  <a:lnTo>
                    <a:pt x="298742" y="218427"/>
                  </a:lnTo>
                  <a:lnTo>
                    <a:pt x="344538" y="218427"/>
                  </a:lnTo>
                  <a:lnTo>
                    <a:pt x="344538" y="0"/>
                  </a:lnTo>
                  <a:close/>
                </a:path>
                <a:path w="1544320" h="218439">
                  <a:moveTo>
                    <a:pt x="446189" y="0"/>
                  </a:moveTo>
                  <a:lnTo>
                    <a:pt x="400392" y="0"/>
                  </a:lnTo>
                  <a:lnTo>
                    <a:pt x="400392" y="218427"/>
                  </a:lnTo>
                  <a:lnTo>
                    <a:pt x="446189" y="218427"/>
                  </a:lnTo>
                  <a:lnTo>
                    <a:pt x="446189" y="0"/>
                  </a:lnTo>
                  <a:close/>
                </a:path>
                <a:path w="1544320" h="218439">
                  <a:moveTo>
                    <a:pt x="545452" y="0"/>
                  </a:moveTo>
                  <a:lnTo>
                    <a:pt x="499643" y="0"/>
                  </a:lnTo>
                  <a:lnTo>
                    <a:pt x="499643" y="218427"/>
                  </a:lnTo>
                  <a:lnTo>
                    <a:pt x="545452" y="218427"/>
                  </a:lnTo>
                  <a:lnTo>
                    <a:pt x="545452" y="0"/>
                  </a:lnTo>
                  <a:close/>
                </a:path>
                <a:path w="1544320" h="218439">
                  <a:moveTo>
                    <a:pt x="645680" y="0"/>
                  </a:moveTo>
                  <a:lnTo>
                    <a:pt x="599884" y="0"/>
                  </a:lnTo>
                  <a:lnTo>
                    <a:pt x="599884" y="218427"/>
                  </a:lnTo>
                  <a:lnTo>
                    <a:pt x="645680" y="218427"/>
                  </a:lnTo>
                  <a:lnTo>
                    <a:pt x="645680" y="0"/>
                  </a:lnTo>
                  <a:close/>
                </a:path>
                <a:path w="1544320" h="218439">
                  <a:moveTo>
                    <a:pt x="744943" y="0"/>
                  </a:moveTo>
                  <a:lnTo>
                    <a:pt x="699135" y="0"/>
                  </a:lnTo>
                  <a:lnTo>
                    <a:pt x="699135" y="218427"/>
                  </a:lnTo>
                  <a:lnTo>
                    <a:pt x="744943" y="218427"/>
                  </a:lnTo>
                  <a:lnTo>
                    <a:pt x="744943" y="0"/>
                  </a:lnTo>
                  <a:close/>
                </a:path>
                <a:path w="1544320" h="218439">
                  <a:moveTo>
                    <a:pt x="844956" y="0"/>
                  </a:moveTo>
                  <a:lnTo>
                    <a:pt x="799147" y="0"/>
                  </a:lnTo>
                  <a:lnTo>
                    <a:pt x="799147" y="218427"/>
                  </a:lnTo>
                  <a:lnTo>
                    <a:pt x="844956" y="218427"/>
                  </a:lnTo>
                  <a:lnTo>
                    <a:pt x="844956" y="0"/>
                  </a:lnTo>
                  <a:close/>
                </a:path>
                <a:path w="1544320" h="218439">
                  <a:moveTo>
                    <a:pt x="944206" y="0"/>
                  </a:moveTo>
                  <a:lnTo>
                    <a:pt x="898410" y="0"/>
                  </a:lnTo>
                  <a:lnTo>
                    <a:pt x="898410" y="218427"/>
                  </a:lnTo>
                  <a:lnTo>
                    <a:pt x="944206" y="218427"/>
                  </a:lnTo>
                  <a:lnTo>
                    <a:pt x="944206" y="0"/>
                  </a:lnTo>
                  <a:close/>
                </a:path>
                <a:path w="1544320" h="218439">
                  <a:moveTo>
                    <a:pt x="1044448" y="0"/>
                  </a:moveTo>
                  <a:lnTo>
                    <a:pt x="998639" y="0"/>
                  </a:lnTo>
                  <a:lnTo>
                    <a:pt x="998639" y="218427"/>
                  </a:lnTo>
                  <a:lnTo>
                    <a:pt x="1044448" y="218427"/>
                  </a:lnTo>
                  <a:lnTo>
                    <a:pt x="1044448" y="0"/>
                  </a:lnTo>
                  <a:close/>
                </a:path>
                <a:path w="1544320" h="218439">
                  <a:moveTo>
                    <a:pt x="1143698" y="0"/>
                  </a:moveTo>
                  <a:lnTo>
                    <a:pt x="1097902" y="0"/>
                  </a:lnTo>
                  <a:lnTo>
                    <a:pt x="1097902" y="218427"/>
                  </a:lnTo>
                  <a:lnTo>
                    <a:pt x="1143698" y="218427"/>
                  </a:lnTo>
                  <a:lnTo>
                    <a:pt x="1143698" y="0"/>
                  </a:lnTo>
                  <a:close/>
                </a:path>
                <a:path w="1544320" h="218439">
                  <a:moveTo>
                    <a:pt x="1245349" y="0"/>
                  </a:moveTo>
                  <a:lnTo>
                    <a:pt x="1199553" y="0"/>
                  </a:lnTo>
                  <a:lnTo>
                    <a:pt x="1199553" y="218427"/>
                  </a:lnTo>
                  <a:lnTo>
                    <a:pt x="1245349" y="218427"/>
                  </a:lnTo>
                  <a:lnTo>
                    <a:pt x="1245349" y="0"/>
                  </a:lnTo>
                  <a:close/>
                </a:path>
                <a:path w="1544320" h="218439">
                  <a:moveTo>
                    <a:pt x="1344599" y="0"/>
                  </a:moveTo>
                  <a:lnTo>
                    <a:pt x="1298803" y="0"/>
                  </a:lnTo>
                  <a:lnTo>
                    <a:pt x="1298803" y="218427"/>
                  </a:lnTo>
                  <a:lnTo>
                    <a:pt x="1344599" y="218427"/>
                  </a:lnTo>
                  <a:lnTo>
                    <a:pt x="1344599" y="0"/>
                  </a:lnTo>
                  <a:close/>
                </a:path>
                <a:path w="1544320" h="218439">
                  <a:moveTo>
                    <a:pt x="1444840" y="0"/>
                  </a:moveTo>
                  <a:lnTo>
                    <a:pt x="1399044" y="0"/>
                  </a:lnTo>
                  <a:lnTo>
                    <a:pt x="1399044" y="218427"/>
                  </a:lnTo>
                  <a:lnTo>
                    <a:pt x="1444840" y="218427"/>
                  </a:lnTo>
                  <a:lnTo>
                    <a:pt x="1444840" y="0"/>
                  </a:lnTo>
                  <a:close/>
                </a:path>
                <a:path w="1544320" h="218439">
                  <a:moveTo>
                    <a:pt x="1544091" y="0"/>
                  </a:moveTo>
                  <a:lnTo>
                    <a:pt x="1498295" y="0"/>
                  </a:lnTo>
                  <a:lnTo>
                    <a:pt x="1498295" y="218427"/>
                  </a:lnTo>
                  <a:lnTo>
                    <a:pt x="1544091" y="218427"/>
                  </a:lnTo>
                  <a:lnTo>
                    <a:pt x="1544091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8593" y="2401966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1544102" y="0"/>
                  </a:moveTo>
                  <a:lnTo>
                    <a:pt x="0" y="0"/>
                  </a:lnTo>
                  <a:lnTo>
                    <a:pt x="0" y="91060"/>
                  </a:lnTo>
                  <a:lnTo>
                    <a:pt x="1544102" y="91060"/>
                  </a:lnTo>
                  <a:lnTo>
                    <a:pt x="1544102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8593" y="2401966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0" y="0"/>
                  </a:moveTo>
                  <a:lnTo>
                    <a:pt x="1544101" y="0"/>
                  </a:lnTo>
                  <a:lnTo>
                    <a:pt x="1544101" y="91059"/>
                  </a:lnTo>
                  <a:lnTo>
                    <a:pt x="0" y="910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7572" y="2360546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5">
                  <a:moveTo>
                    <a:pt x="1544102" y="0"/>
                  </a:moveTo>
                  <a:lnTo>
                    <a:pt x="0" y="0"/>
                  </a:lnTo>
                  <a:lnTo>
                    <a:pt x="0" y="44653"/>
                  </a:lnTo>
                  <a:lnTo>
                    <a:pt x="1544102" y="44653"/>
                  </a:lnTo>
                  <a:lnTo>
                    <a:pt x="154410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7572" y="2360546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5">
                  <a:moveTo>
                    <a:pt x="0" y="0"/>
                  </a:moveTo>
                  <a:lnTo>
                    <a:pt x="1544101" y="0"/>
                  </a:lnTo>
                  <a:lnTo>
                    <a:pt x="1544101" y="44653"/>
                  </a:lnTo>
                  <a:lnTo>
                    <a:pt x="0" y="4465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5598" y="1983117"/>
              <a:ext cx="1507490" cy="377825"/>
            </a:xfrm>
            <a:custGeom>
              <a:avLst/>
              <a:gdLst/>
              <a:ahLst/>
              <a:cxnLst/>
              <a:rect l="l" t="t" r="r" b="b"/>
              <a:pathLst>
                <a:path w="1507489" h="377825">
                  <a:moveTo>
                    <a:pt x="158927" y="376580"/>
                  </a:moveTo>
                  <a:lnTo>
                    <a:pt x="136499" y="286867"/>
                  </a:lnTo>
                  <a:lnTo>
                    <a:pt x="136499" y="2565"/>
                  </a:lnTo>
                  <a:lnTo>
                    <a:pt x="22974" y="2565"/>
                  </a:lnTo>
                  <a:lnTo>
                    <a:pt x="22974" y="286651"/>
                  </a:lnTo>
                  <a:lnTo>
                    <a:pt x="22491" y="286651"/>
                  </a:lnTo>
                  <a:lnTo>
                    <a:pt x="0" y="376580"/>
                  </a:lnTo>
                  <a:lnTo>
                    <a:pt x="158927" y="376580"/>
                  </a:lnTo>
                  <a:close/>
                </a:path>
                <a:path w="1507489" h="377825">
                  <a:moveTo>
                    <a:pt x="329196" y="374015"/>
                  </a:moveTo>
                  <a:lnTo>
                    <a:pt x="306755" y="284251"/>
                  </a:lnTo>
                  <a:lnTo>
                    <a:pt x="306755" y="0"/>
                  </a:lnTo>
                  <a:lnTo>
                    <a:pt x="193243" y="0"/>
                  </a:lnTo>
                  <a:lnTo>
                    <a:pt x="193243" y="284086"/>
                  </a:lnTo>
                  <a:lnTo>
                    <a:pt x="192747" y="284086"/>
                  </a:lnTo>
                  <a:lnTo>
                    <a:pt x="170268" y="374015"/>
                  </a:lnTo>
                  <a:lnTo>
                    <a:pt x="329196" y="374015"/>
                  </a:lnTo>
                  <a:close/>
                </a:path>
                <a:path w="1507489" h="377825">
                  <a:moveTo>
                    <a:pt x="499986" y="374789"/>
                  </a:moveTo>
                  <a:lnTo>
                    <a:pt x="477545" y="285026"/>
                  </a:lnTo>
                  <a:lnTo>
                    <a:pt x="477545" y="774"/>
                  </a:lnTo>
                  <a:lnTo>
                    <a:pt x="364032" y="774"/>
                  </a:lnTo>
                  <a:lnTo>
                    <a:pt x="364032" y="284861"/>
                  </a:lnTo>
                  <a:lnTo>
                    <a:pt x="363537" y="284861"/>
                  </a:lnTo>
                  <a:lnTo>
                    <a:pt x="341058" y="374789"/>
                  </a:lnTo>
                  <a:lnTo>
                    <a:pt x="499986" y="374789"/>
                  </a:lnTo>
                  <a:close/>
                </a:path>
                <a:path w="1507489" h="377825">
                  <a:moveTo>
                    <a:pt x="670775" y="375564"/>
                  </a:moveTo>
                  <a:lnTo>
                    <a:pt x="648347" y="285851"/>
                  </a:lnTo>
                  <a:lnTo>
                    <a:pt x="648347" y="1549"/>
                  </a:lnTo>
                  <a:lnTo>
                    <a:pt x="534822" y="1549"/>
                  </a:lnTo>
                  <a:lnTo>
                    <a:pt x="534822" y="285635"/>
                  </a:lnTo>
                  <a:lnTo>
                    <a:pt x="534339" y="285635"/>
                  </a:lnTo>
                  <a:lnTo>
                    <a:pt x="511848" y="375564"/>
                  </a:lnTo>
                  <a:lnTo>
                    <a:pt x="670775" y="375564"/>
                  </a:lnTo>
                  <a:close/>
                </a:path>
                <a:path w="1507489" h="377825">
                  <a:moveTo>
                    <a:pt x="835926" y="377355"/>
                  </a:moveTo>
                  <a:lnTo>
                    <a:pt x="813485" y="287629"/>
                  </a:lnTo>
                  <a:lnTo>
                    <a:pt x="813485" y="3340"/>
                  </a:lnTo>
                  <a:lnTo>
                    <a:pt x="699973" y="3340"/>
                  </a:lnTo>
                  <a:lnTo>
                    <a:pt x="699973" y="287426"/>
                  </a:lnTo>
                  <a:lnTo>
                    <a:pt x="699477" y="287426"/>
                  </a:lnTo>
                  <a:lnTo>
                    <a:pt x="676998" y="377355"/>
                  </a:lnTo>
                  <a:lnTo>
                    <a:pt x="835926" y="377355"/>
                  </a:lnTo>
                  <a:close/>
                </a:path>
                <a:path w="1507489" h="377825">
                  <a:moveTo>
                    <a:pt x="1006182" y="374789"/>
                  </a:moveTo>
                  <a:lnTo>
                    <a:pt x="983754" y="285076"/>
                  </a:lnTo>
                  <a:lnTo>
                    <a:pt x="983754" y="774"/>
                  </a:lnTo>
                  <a:lnTo>
                    <a:pt x="870229" y="774"/>
                  </a:lnTo>
                  <a:lnTo>
                    <a:pt x="870229" y="284861"/>
                  </a:lnTo>
                  <a:lnTo>
                    <a:pt x="869746" y="284861"/>
                  </a:lnTo>
                  <a:lnTo>
                    <a:pt x="847255" y="374789"/>
                  </a:lnTo>
                  <a:lnTo>
                    <a:pt x="1006182" y="374789"/>
                  </a:lnTo>
                  <a:close/>
                </a:path>
                <a:path w="1507489" h="377825">
                  <a:moveTo>
                    <a:pt x="1176985" y="375564"/>
                  </a:moveTo>
                  <a:lnTo>
                    <a:pt x="1154544" y="285838"/>
                  </a:lnTo>
                  <a:lnTo>
                    <a:pt x="1154544" y="1549"/>
                  </a:lnTo>
                  <a:lnTo>
                    <a:pt x="1041019" y="1549"/>
                  </a:lnTo>
                  <a:lnTo>
                    <a:pt x="1041019" y="285635"/>
                  </a:lnTo>
                  <a:lnTo>
                    <a:pt x="1040536" y="285635"/>
                  </a:lnTo>
                  <a:lnTo>
                    <a:pt x="1018057" y="375564"/>
                  </a:lnTo>
                  <a:lnTo>
                    <a:pt x="1176985" y="375564"/>
                  </a:lnTo>
                  <a:close/>
                </a:path>
                <a:path w="1507489" h="377825">
                  <a:moveTo>
                    <a:pt x="1347774" y="376339"/>
                  </a:moveTo>
                  <a:lnTo>
                    <a:pt x="1325333" y="286575"/>
                  </a:lnTo>
                  <a:lnTo>
                    <a:pt x="1325333" y="2324"/>
                  </a:lnTo>
                  <a:lnTo>
                    <a:pt x="1211821" y="2324"/>
                  </a:lnTo>
                  <a:lnTo>
                    <a:pt x="1211821" y="286410"/>
                  </a:lnTo>
                  <a:lnTo>
                    <a:pt x="1211326" y="286410"/>
                  </a:lnTo>
                  <a:lnTo>
                    <a:pt x="1188847" y="376339"/>
                  </a:lnTo>
                  <a:lnTo>
                    <a:pt x="1347774" y="376339"/>
                  </a:lnTo>
                  <a:close/>
                </a:path>
                <a:path w="1507489" h="377825">
                  <a:moveTo>
                    <a:pt x="1506969" y="377113"/>
                  </a:moveTo>
                  <a:lnTo>
                    <a:pt x="1484541" y="287401"/>
                  </a:lnTo>
                  <a:lnTo>
                    <a:pt x="1484541" y="3098"/>
                  </a:lnTo>
                  <a:lnTo>
                    <a:pt x="1371015" y="3098"/>
                  </a:lnTo>
                  <a:lnTo>
                    <a:pt x="1371015" y="287185"/>
                  </a:lnTo>
                  <a:lnTo>
                    <a:pt x="1370533" y="287185"/>
                  </a:lnTo>
                  <a:lnTo>
                    <a:pt x="1348054" y="377113"/>
                  </a:lnTo>
                  <a:lnTo>
                    <a:pt x="1506969" y="377113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0916" y="2035012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80" h="2468879">
                  <a:moveTo>
                    <a:pt x="0" y="1234439"/>
                  </a:moveTo>
                  <a:lnTo>
                    <a:pt x="934" y="1185967"/>
                  </a:lnTo>
                  <a:lnTo>
                    <a:pt x="3713" y="1137969"/>
                  </a:lnTo>
                  <a:lnTo>
                    <a:pt x="8304" y="1090478"/>
                  </a:lnTo>
                  <a:lnTo>
                    <a:pt x="14672" y="1043528"/>
                  </a:lnTo>
                  <a:lnTo>
                    <a:pt x="22783" y="997156"/>
                  </a:lnTo>
                  <a:lnTo>
                    <a:pt x="32602" y="951394"/>
                  </a:lnTo>
                  <a:lnTo>
                    <a:pt x="44095" y="906276"/>
                  </a:lnTo>
                  <a:lnTo>
                    <a:pt x="57228" y="861838"/>
                  </a:lnTo>
                  <a:lnTo>
                    <a:pt x="71966" y="818114"/>
                  </a:lnTo>
                  <a:lnTo>
                    <a:pt x="88275" y="775137"/>
                  </a:lnTo>
                  <a:lnTo>
                    <a:pt x="106121" y="732942"/>
                  </a:lnTo>
                  <a:lnTo>
                    <a:pt x="125469" y="691564"/>
                  </a:lnTo>
                  <a:lnTo>
                    <a:pt x="146286" y="651036"/>
                  </a:lnTo>
                  <a:lnTo>
                    <a:pt x="168537" y="611394"/>
                  </a:lnTo>
                  <a:lnTo>
                    <a:pt x="192187" y="572671"/>
                  </a:lnTo>
                  <a:lnTo>
                    <a:pt x="217202" y="534901"/>
                  </a:lnTo>
                  <a:lnTo>
                    <a:pt x="243549" y="498119"/>
                  </a:lnTo>
                  <a:lnTo>
                    <a:pt x="271192" y="462360"/>
                  </a:lnTo>
                  <a:lnTo>
                    <a:pt x="300098" y="427657"/>
                  </a:lnTo>
                  <a:lnTo>
                    <a:pt x="330231" y="394045"/>
                  </a:lnTo>
                  <a:lnTo>
                    <a:pt x="361559" y="361558"/>
                  </a:lnTo>
                  <a:lnTo>
                    <a:pt x="394045" y="330231"/>
                  </a:lnTo>
                  <a:lnTo>
                    <a:pt x="427657" y="300098"/>
                  </a:lnTo>
                  <a:lnTo>
                    <a:pt x="462360" y="271192"/>
                  </a:lnTo>
                  <a:lnTo>
                    <a:pt x="498119" y="243549"/>
                  </a:lnTo>
                  <a:lnTo>
                    <a:pt x="534901" y="217202"/>
                  </a:lnTo>
                  <a:lnTo>
                    <a:pt x="572671" y="192187"/>
                  </a:lnTo>
                  <a:lnTo>
                    <a:pt x="611394" y="168537"/>
                  </a:lnTo>
                  <a:lnTo>
                    <a:pt x="651036" y="146286"/>
                  </a:lnTo>
                  <a:lnTo>
                    <a:pt x="691564" y="125469"/>
                  </a:lnTo>
                  <a:lnTo>
                    <a:pt x="732942" y="106121"/>
                  </a:lnTo>
                  <a:lnTo>
                    <a:pt x="775137" y="88275"/>
                  </a:lnTo>
                  <a:lnTo>
                    <a:pt x="818114" y="71966"/>
                  </a:lnTo>
                  <a:lnTo>
                    <a:pt x="861838" y="57228"/>
                  </a:lnTo>
                  <a:lnTo>
                    <a:pt x="906276" y="44095"/>
                  </a:lnTo>
                  <a:lnTo>
                    <a:pt x="951393" y="32602"/>
                  </a:lnTo>
                  <a:lnTo>
                    <a:pt x="997156" y="22783"/>
                  </a:lnTo>
                  <a:lnTo>
                    <a:pt x="1043528" y="14672"/>
                  </a:lnTo>
                  <a:lnTo>
                    <a:pt x="1090477" y="8304"/>
                  </a:lnTo>
                  <a:lnTo>
                    <a:pt x="1137968" y="3713"/>
                  </a:lnTo>
                  <a:lnTo>
                    <a:pt x="1185967" y="934"/>
                  </a:lnTo>
                  <a:lnTo>
                    <a:pt x="1234439" y="0"/>
                  </a:lnTo>
                  <a:lnTo>
                    <a:pt x="1282911" y="934"/>
                  </a:lnTo>
                  <a:lnTo>
                    <a:pt x="1330910" y="3713"/>
                  </a:lnTo>
                  <a:lnTo>
                    <a:pt x="1378401" y="8304"/>
                  </a:lnTo>
                  <a:lnTo>
                    <a:pt x="1425350" y="14672"/>
                  </a:lnTo>
                  <a:lnTo>
                    <a:pt x="1471723" y="22783"/>
                  </a:lnTo>
                  <a:lnTo>
                    <a:pt x="1517485" y="32602"/>
                  </a:lnTo>
                  <a:lnTo>
                    <a:pt x="1562602" y="44095"/>
                  </a:lnTo>
                  <a:lnTo>
                    <a:pt x="1607040" y="57228"/>
                  </a:lnTo>
                  <a:lnTo>
                    <a:pt x="1650765" y="71966"/>
                  </a:lnTo>
                  <a:lnTo>
                    <a:pt x="1693741" y="88275"/>
                  </a:lnTo>
                  <a:lnTo>
                    <a:pt x="1735936" y="106121"/>
                  </a:lnTo>
                  <a:lnTo>
                    <a:pt x="1777314" y="125469"/>
                  </a:lnTo>
                  <a:lnTo>
                    <a:pt x="1817842" y="146286"/>
                  </a:lnTo>
                  <a:lnTo>
                    <a:pt x="1857484" y="168537"/>
                  </a:lnTo>
                  <a:lnTo>
                    <a:pt x="1896208" y="192187"/>
                  </a:lnTo>
                  <a:lnTo>
                    <a:pt x="1933977" y="217202"/>
                  </a:lnTo>
                  <a:lnTo>
                    <a:pt x="1970759" y="243549"/>
                  </a:lnTo>
                  <a:lnTo>
                    <a:pt x="2006518" y="271192"/>
                  </a:lnTo>
                  <a:lnTo>
                    <a:pt x="2041221" y="300098"/>
                  </a:lnTo>
                  <a:lnTo>
                    <a:pt x="2074833" y="330231"/>
                  </a:lnTo>
                  <a:lnTo>
                    <a:pt x="2107320" y="361558"/>
                  </a:lnTo>
                  <a:lnTo>
                    <a:pt x="2138647" y="394045"/>
                  </a:lnTo>
                  <a:lnTo>
                    <a:pt x="2168781" y="427657"/>
                  </a:lnTo>
                  <a:lnTo>
                    <a:pt x="2197686" y="462360"/>
                  </a:lnTo>
                  <a:lnTo>
                    <a:pt x="2225329" y="498119"/>
                  </a:lnTo>
                  <a:lnTo>
                    <a:pt x="2251676" y="534901"/>
                  </a:lnTo>
                  <a:lnTo>
                    <a:pt x="2276691" y="572671"/>
                  </a:lnTo>
                  <a:lnTo>
                    <a:pt x="2300342" y="611394"/>
                  </a:lnTo>
                  <a:lnTo>
                    <a:pt x="2322592" y="651036"/>
                  </a:lnTo>
                  <a:lnTo>
                    <a:pt x="2343409" y="691564"/>
                  </a:lnTo>
                  <a:lnTo>
                    <a:pt x="2362757" y="732942"/>
                  </a:lnTo>
                  <a:lnTo>
                    <a:pt x="2380603" y="775137"/>
                  </a:lnTo>
                  <a:lnTo>
                    <a:pt x="2396913" y="818114"/>
                  </a:lnTo>
                  <a:lnTo>
                    <a:pt x="2411651" y="861838"/>
                  </a:lnTo>
                  <a:lnTo>
                    <a:pt x="2424783" y="906276"/>
                  </a:lnTo>
                  <a:lnTo>
                    <a:pt x="2436276" y="951394"/>
                  </a:lnTo>
                  <a:lnTo>
                    <a:pt x="2446095" y="997156"/>
                  </a:lnTo>
                  <a:lnTo>
                    <a:pt x="2454206" y="1043528"/>
                  </a:lnTo>
                  <a:lnTo>
                    <a:pt x="2460574" y="1090478"/>
                  </a:lnTo>
                  <a:lnTo>
                    <a:pt x="2465165" y="1137969"/>
                  </a:lnTo>
                  <a:lnTo>
                    <a:pt x="2467945" y="1185967"/>
                  </a:lnTo>
                  <a:lnTo>
                    <a:pt x="2468879" y="1234439"/>
                  </a:lnTo>
                  <a:lnTo>
                    <a:pt x="2467945" y="1282911"/>
                  </a:lnTo>
                  <a:lnTo>
                    <a:pt x="2465165" y="1330910"/>
                  </a:lnTo>
                  <a:lnTo>
                    <a:pt x="2460574" y="1378401"/>
                  </a:lnTo>
                  <a:lnTo>
                    <a:pt x="2454206" y="1425350"/>
                  </a:lnTo>
                  <a:lnTo>
                    <a:pt x="2446095" y="1471723"/>
                  </a:lnTo>
                  <a:lnTo>
                    <a:pt x="2436276" y="1517485"/>
                  </a:lnTo>
                  <a:lnTo>
                    <a:pt x="2424783" y="1562602"/>
                  </a:lnTo>
                  <a:lnTo>
                    <a:pt x="2411651" y="1607040"/>
                  </a:lnTo>
                  <a:lnTo>
                    <a:pt x="2396913" y="1650765"/>
                  </a:lnTo>
                  <a:lnTo>
                    <a:pt x="2380603" y="1693742"/>
                  </a:lnTo>
                  <a:lnTo>
                    <a:pt x="2362757" y="1735936"/>
                  </a:lnTo>
                  <a:lnTo>
                    <a:pt x="2343409" y="1777314"/>
                  </a:lnTo>
                  <a:lnTo>
                    <a:pt x="2322592" y="1817842"/>
                  </a:lnTo>
                  <a:lnTo>
                    <a:pt x="2300342" y="1857484"/>
                  </a:lnTo>
                  <a:lnTo>
                    <a:pt x="2276691" y="1896208"/>
                  </a:lnTo>
                  <a:lnTo>
                    <a:pt x="2251676" y="1933977"/>
                  </a:lnTo>
                  <a:lnTo>
                    <a:pt x="2225329" y="1970759"/>
                  </a:lnTo>
                  <a:lnTo>
                    <a:pt x="2197686" y="2006518"/>
                  </a:lnTo>
                  <a:lnTo>
                    <a:pt x="2168781" y="2041221"/>
                  </a:lnTo>
                  <a:lnTo>
                    <a:pt x="2138647" y="2074833"/>
                  </a:lnTo>
                  <a:lnTo>
                    <a:pt x="2107320" y="2107320"/>
                  </a:lnTo>
                  <a:lnTo>
                    <a:pt x="2074833" y="2138647"/>
                  </a:lnTo>
                  <a:lnTo>
                    <a:pt x="2041221" y="2168781"/>
                  </a:lnTo>
                  <a:lnTo>
                    <a:pt x="2006518" y="2197686"/>
                  </a:lnTo>
                  <a:lnTo>
                    <a:pt x="1970759" y="2225329"/>
                  </a:lnTo>
                  <a:lnTo>
                    <a:pt x="1933977" y="2251676"/>
                  </a:lnTo>
                  <a:lnTo>
                    <a:pt x="1896208" y="2276691"/>
                  </a:lnTo>
                  <a:lnTo>
                    <a:pt x="1857484" y="2300342"/>
                  </a:lnTo>
                  <a:lnTo>
                    <a:pt x="1817842" y="2322592"/>
                  </a:lnTo>
                  <a:lnTo>
                    <a:pt x="1777314" y="2343409"/>
                  </a:lnTo>
                  <a:lnTo>
                    <a:pt x="1735936" y="2362758"/>
                  </a:lnTo>
                  <a:lnTo>
                    <a:pt x="1693741" y="2380604"/>
                  </a:lnTo>
                  <a:lnTo>
                    <a:pt x="1650765" y="2396913"/>
                  </a:lnTo>
                  <a:lnTo>
                    <a:pt x="1607040" y="2411651"/>
                  </a:lnTo>
                  <a:lnTo>
                    <a:pt x="1562602" y="2424784"/>
                  </a:lnTo>
                  <a:lnTo>
                    <a:pt x="1517485" y="2436277"/>
                  </a:lnTo>
                  <a:lnTo>
                    <a:pt x="1471723" y="2446095"/>
                  </a:lnTo>
                  <a:lnTo>
                    <a:pt x="1425350" y="2454206"/>
                  </a:lnTo>
                  <a:lnTo>
                    <a:pt x="1378401" y="2460574"/>
                  </a:lnTo>
                  <a:lnTo>
                    <a:pt x="1330910" y="2465165"/>
                  </a:lnTo>
                  <a:lnTo>
                    <a:pt x="1282911" y="2467945"/>
                  </a:lnTo>
                  <a:lnTo>
                    <a:pt x="1234439" y="2468879"/>
                  </a:lnTo>
                  <a:lnTo>
                    <a:pt x="1185967" y="2467945"/>
                  </a:lnTo>
                  <a:lnTo>
                    <a:pt x="1137968" y="2465165"/>
                  </a:lnTo>
                  <a:lnTo>
                    <a:pt x="1090477" y="2460574"/>
                  </a:lnTo>
                  <a:lnTo>
                    <a:pt x="1043528" y="2454206"/>
                  </a:lnTo>
                  <a:lnTo>
                    <a:pt x="997156" y="2446095"/>
                  </a:lnTo>
                  <a:lnTo>
                    <a:pt x="951393" y="2436277"/>
                  </a:lnTo>
                  <a:lnTo>
                    <a:pt x="906276" y="2424784"/>
                  </a:lnTo>
                  <a:lnTo>
                    <a:pt x="861838" y="2411651"/>
                  </a:lnTo>
                  <a:lnTo>
                    <a:pt x="818114" y="2396913"/>
                  </a:lnTo>
                  <a:lnTo>
                    <a:pt x="775137" y="2380604"/>
                  </a:lnTo>
                  <a:lnTo>
                    <a:pt x="732942" y="2362758"/>
                  </a:lnTo>
                  <a:lnTo>
                    <a:pt x="691564" y="2343409"/>
                  </a:lnTo>
                  <a:lnTo>
                    <a:pt x="651036" y="2322592"/>
                  </a:lnTo>
                  <a:lnTo>
                    <a:pt x="611394" y="2300342"/>
                  </a:lnTo>
                  <a:lnTo>
                    <a:pt x="572671" y="2276691"/>
                  </a:lnTo>
                  <a:lnTo>
                    <a:pt x="534901" y="2251676"/>
                  </a:lnTo>
                  <a:lnTo>
                    <a:pt x="498119" y="2225329"/>
                  </a:lnTo>
                  <a:lnTo>
                    <a:pt x="462360" y="2197686"/>
                  </a:lnTo>
                  <a:lnTo>
                    <a:pt x="427657" y="2168781"/>
                  </a:lnTo>
                  <a:lnTo>
                    <a:pt x="394045" y="2138647"/>
                  </a:lnTo>
                  <a:lnTo>
                    <a:pt x="361559" y="2107320"/>
                  </a:lnTo>
                  <a:lnTo>
                    <a:pt x="330231" y="2074833"/>
                  </a:lnTo>
                  <a:lnTo>
                    <a:pt x="300098" y="2041221"/>
                  </a:lnTo>
                  <a:lnTo>
                    <a:pt x="271192" y="2006518"/>
                  </a:lnTo>
                  <a:lnTo>
                    <a:pt x="243549" y="1970759"/>
                  </a:lnTo>
                  <a:lnTo>
                    <a:pt x="217202" y="1933977"/>
                  </a:lnTo>
                  <a:lnTo>
                    <a:pt x="192187" y="1896208"/>
                  </a:lnTo>
                  <a:lnTo>
                    <a:pt x="168537" y="1857484"/>
                  </a:lnTo>
                  <a:lnTo>
                    <a:pt x="146286" y="1817842"/>
                  </a:lnTo>
                  <a:lnTo>
                    <a:pt x="125469" y="1777314"/>
                  </a:lnTo>
                  <a:lnTo>
                    <a:pt x="106121" y="1735936"/>
                  </a:lnTo>
                  <a:lnTo>
                    <a:pt x="88275" y="1693742"/>
                  </a:lnTo>
                  <a:lnTo>
                    <a:pt x="71966" y="1650765"/>
                  </a:lnTo>
                  <a:lnTo>
                    <a:pt x="57228" y="1607040"/>
                  </a:lnTo>
                  <a:lnTo>
                    <a:pt x="44095" y="1562602"/>
                  </a:lnTo>
                  <a:lnTo>
                    <a:pt x="32602" y="1517485"/>
                  </a:lnTo>
                  <a:lnTo>
                    <a:pt x="22783" y="1471723"/>
                  </a:lnTo>
                  <a:lnTo>
                    <a:pt x="14672" y="1425350"/>
                  </a:lnTo>
                  <a:lnTo>
                    <a:pt x="8304" y="1378401"/>
                  </a:lnTo>
                  <a:lnTo>
                    <a:pt x="3713" y="1330910"/>
                  </a:lnTo>
                  <a:lnTo>
                    <a:pt x="934" y="1282911"/>
                  </a:lnTo>
                  <a:lnTo>
                    <a:pt x="0" y="123443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5290" y="2829102"/>
              <a:ext cx="687351" cy="7589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85319" y="2141958"/>
              <a:ext cx="269240" cy="232410"/>
            </a:xfrm>
            <a:custGeom>
              <a:avLst/>
              <a:gdLst/>
              <a:ahLst/>
              <a:cxnLst/>
              <a:rect l="l" t="t" r="r" b="b"/>
              <a:pathLst>
                <a:path w="269239" h="232410">
                  <a:moveTo>
                    <a:pt x="0" y="0"/>
                  </a:moveTo>
                  <a:lnTo>
                    <a:pt x="49212" y="17462"/>
                  </a:lnTo>
                  <a:lnTo>
                    <a:pt x="92868" y="36512"/>
                  </a:lnTo>
                  <a:lnTo>
                    <a:pt x="124618" y="57943"/>
                  </a:lnTo>
                  <a:lnTo>
                    <a:pt x="153193" y="84931"/>
                  </a:lnTo>
                  <a:lnTo>
                    <a:pt x="187324" y="118268"/>
                  </a:lnTo>
                  <a:lnTo>
                    <a:pt x="221456" y="157162"/>
                  </a:lnTo>
                  <a:lnTo>
                    <a:pt x="259556" y="216693"/>
                  </a:lnTo>
                  <a:lnTo>
                    <a:pt x="268881" y="232346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506" y="2273329"/>
              <a:ext cx="104594" cy="1226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023651" y="755298"/>
            <a:ext cx="7977505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dirty="0">
                <a:latin typeface="Arial"/>
                <a:cs typeface="Arial"/>
              </a:rPr>
              <a:t>Just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for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X-ray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0" dirty="0">
                <a:latin typeface="Arial"/>
                <a:cs typeface="Arial"/>
              </a:rPr>
              <a:t>CT,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detectors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rotated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around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subject,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to </a:t>
            </a:r>
            <a:r>
              <a:rPr sz="2200" dirty="0">
                <a:latin typeface="Arial"/>
                <a:cs typeface="Arial"/>
              </a:rPr>
              <a:t>acquire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fully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tomographic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data </a:t>
            </a:r>
            <a:r>
              <a:rPr sz="2200" spc="-20" dirty="0">
                <a:latin typeface="Arial"/>
                <a:cs typeface="Arial"/>
              </a:rPr>
              <a:t>sets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61036" y="1996967"/>
            <a:ext cx="2471420" cy="2537460"/>
            <a:chOff x="4137036" y="1996967"/>
            <a:chExt cx="2471420" cy="2537460"/>
          </a:xfrm>
        </p:grpSpPr>
        <p:sp>
          <p:nvSpPr>
            <p:cNvPr id="16" name="object 16"/>
            <p:cNvSpPr/>
            <p:nvPr/>
          </p:nvSpPr>
          <p:spPr>
            <a:xfrm>
              <a:off x="4142816" y="2510053"/>
              <a:ext cx="1544320" cy="218440"/>
            </a:xfrm>
            <a:custGeom>
              <a:avLst/>
              <a:gdLst/>
              <a:ahLst/>
              <a:cxnLst/>
              <a:rect l="l" t="t" r="r" b="b"/>
              <a:pathLst>
                <a:path w="1544320" h="218439">
                  <a:moveTo>
                    <a:pt x="45796" y="0"/>
                  </a:moveTo>
                  <a:lnTo>
                    <a:pt x="0" y="0"/>
                  </a:lnTo>
                  <a:lnTo>
                    <a:pt x="0" y="218440"/>
                  </a:lnTo>
                  <a:lnTo>
                    <a:pt x="45796" y="218440"/>
                  </a:lnTo>
                  <a:lnTo>
                    <a:pt x="45796" y="0"/>
                  </a:lnTo>
                  <a:close/>
                </a:path>
                <a:path w="1544320" h="218439">
                  <a:moveTo>
                    <a:pt x="145059" y="0"/>
                  </a:moveTo>
                  <a:lnTo>
                    <a:pt x="99250" y="0"/>
                  </a:lnTo>
                  <a:lnTo>
                    <a:pt x="99250" y="218440"/>
                  </a:lnTo>
                  <a:lnTo>
                    <a:pt x="145059" y="218440"/>
                  </a:lnTo>
                  <a:lnTo>
                    <a:pt x="145059" y="0"/>
                  </a:lnTo>
                  <a:close/>
                </a:path>
                <a:path w="1544320" h="218439">
                  <a:moveTo>
                    <a:pt x="245287" y="0"/>
                  </a:moveTo>
                  <a:lnTo>
                    <a:pt x="199491" y="0"/>
                  </a:lnTo>
                  <a:lnTo>
                    <a:pt x="199491" y="218440"/>
                  </a:lnTo>
                  <a:lnTo>
                    <a:pt x="245287" y="218440"/>
                  </a:lnTo>
                  <a:lnTo>
                    <a:pt x="245287" y="0"/>
                  </a:lnTo>
                  <a:close/>
                </a:path>
                <a:path w="1544320" h="218439">
                  <a:moveTo>
                    <a:pt x="344551" y="0"/>
                  </a:moveTo>
                  <a:lnTo>
                    <a:pt x="298742" y="0"/>
                  </a:lnTo>
                  <a:lnTo>
                    <a:pt x="298742" y="218440"/>
                  </a:lnTo>
                  <a:lnTo>
                    <a:pt x="344551" y="218440"/>
                  </a:lnTo>
                  <a:lnTo>
                    <a:pt x="344551" y="0"/>
                  </a:lnTo>
                  <a:close/>
                </a:path>
                <a:path w="1544320" h="218439">
                  <a:moveTo>
                    <a:pt x="446189" y="0"/>
                  </a:moveTo>
                  <a:lnTo>
                    <a:pt x="400392" y="0"/>
                  </a:lnTo>
                  <a:lnTo>
                    <a:pt x="400392" y="218440"/>
                  </a:lnTo>
                  <a:lnTo>
                    <a:pt x="446189" y="218440"/>
                  </a:lnTo>
                  <a:lnTo>
                    <a:pt x="446189" y="0"/>
                  </a:lnTo>
                  <a:close/>
                </a:path>
                <a:path w="1544320" h="218439">
                  <a:moveTo>
                    <a:pt x="545452" y="0"/>
                  </a:moveTo>
                  <a:lnTo>
                    <a:pt x="499643" y="0"/>
                  </a:lnTo>
                  <a:lnTo>
                    <a:pt x="499643" y="218440"/>
                  </a:lnTo>
                  <a:lnTo>
                    <a:pt x="545452" y="218440"/>
                  </a:lnTo>
                  <a:lnTo>
                    <a:pt x="545452" y="0"/>
                  </a:lnTo>
                  <a:close/>
                </a:path>
                <a:path w="1544320" h="218439">
                  <a:moveTo>
                    <a:pt x="645693" y="0"/>
                  </a:moveTo>
                  <a:lnTo>
                    <a:pt x="599884" y="0"/>
                  </a:lnTo>
                  <a:lnTo>
                    <a:pt x="599884" y="218440"/>
                  </a:lnTo>
                  <a:lnTo>
                    <a:pt x="645693" y="218440"/>
                  </a:lnTo>
                  <a:lnTo>
                    <a:pt x="645693" y="0"/>
                  </a:lnTo>
                  <a:close/>
                </a:path>
                <a:path w="1544320" h="218439">
                  <a:moveTo>
                    <a:pt x="744943" y="0"/>
                  </a:moveTo>
                  <a:lnTo>
                    <a:pt x="699147" y="0"/>
                  </a:lnTo>
                  <a:lnTo>
                    <a:pt x="699147" y="218440"/>
                  </a:lnTo>
                  <a:lnTo>
                    <a:pt x="744943" y="218440"/>
                  </a:lnTo>
                  <a:lnTo>
                    <a:pt x="744943" y="0"/>
                  </a:lnTo>
                  <a:close/>
                </a:path>
                <a:path w="1544320" h="218439">
                  <a:moveTo>
                    <a:pt x="844956" y="0"/>
                  </a:moveTo>
                  <a:lnTo>
                    <a:pt x="799147" y="0"/>
                  </a:lnTo>
                  <a:lnTo>
                    <a:pt x="799147" y="218440"/>
                  </a:lnTo>
                  <a:lnTo>
                    <a:pt x="844956" y="218440"/>
                  </a:lnTo>
                  <a:lnTo>
                    <a:pt x="844956" y="0"/>
                  </a:lnTo>
                  <a:close/>
                </a:path>
                <a:path w="1544320" h="218439">
                  <a:moveTo>
                    <a:pt x="944206" y="0"/>
                  </a:moveTo>
                  <a:lnTo>
                    <a:pt x="898410" y="0"/>
                  </a:lnTo>
                  <a:lnTo>
                    <a:pt x="898410" y="218440"/>
                  </a:lnTo>
                  <a:lnTo>
                    <a:pt x="944206" y="218440"/>
                  </a:lnTo>
                  <a:lnTo>
                    <a:pt x="944206" y="0"/>
                  </a:lnTo>
                  <a:close/>
                </a:path>
                <a:path w="1544320" h="218439">
                  <a:moveTo>
                    <a:pt x="1044448" y="0"/>
                  </a:moveTo>
                  <a:lnTo>
                    <a:pt x="998651" y="0"/>
                  </a:lnTo>
                  <a:lnTo>
                    <a:pt x="998651" y="218440"/>
                  </a:lnTo>
                  <a:lnTo>
                    <a:pt x="1044448" y="218440"/>
                  </a:lnTo>
                  <a:lnTo>
                    <a:pt x="1044448" y="0"/>
                  </a:lnTo>
                  <a:close/>
                </a:path>
                <a:path w="1544320" h="218439">
                  <a:moveTo>
                    <a:pt x="1143698" y="0"/>
                  </a:moveTo>
                  <a:lnTo>
                    <a:pt x="1097902" y="0"/>
                  </a:lnTo>
                  <a:lnTo>
                    <a:pt x="1097902" y="218440"/>
                  </a:lnTo>
                  <a:lnTo>
                    <a:pt x="1143698" y="218440"/>
                  </a:lnTo>
                  <a:lnTo>
                    <a:pt x="1143698" y="0"/>
                  </a:lnTo>
                  <a:close/>
                </a:path>
                <a:path w="1544320" h="218439">
                  <a:moveTo>
                    <a:pt x="1245349" y="0"/>
                  </a:moveTo>
                  <a:lnTo>
                    <a:pt x="1199553" y="0"/>
                  </a:lnTo>
                  <a:lnTo>
                    <a:pt x="1199553" y="218440"/>
                  </a:lnTo>
                  <a:lnTo>
                    <a:pt x="1245349" y="218440"/>
                  </a:lnTo>
                  <a:lnTo>
                    <a:pt x="1245349" y="0"/>
                  </a:lnTo>
                  <a:close/>
                </a:path>
                <a:path w="1544320" h="218439">
                  <a:moveTo>
                    <a:pt x="1344612" y="0"/>
                  </a:moveTo>
                  <a:lnTo>
                    <a:pt x="1298803" y="0"/>
                  </a:lnTo>
                  <a:lnTo>
                    <a:pt x="1298803" y="218440"/>
                  </a:lnTo>
                  <a:lnTo>
                    <a:pt x="1344612" y="218440"/>
                  </a:lnTo>
                  <a:lnTo>
                    <a:pt x="1344612" y="0"/>
                  </a:lnTo>
                  <a:close/>
                </a:path>
                <a:path w="1544320" h="218439">
                  <a:moveTo>
                    <a:pt x="1444840" y="0"/>
                  </a:moveTo>
                  <a:lnTo>
                    <a:pt x="1399044" y="0"/>
                  </a:lnTo>
                  <a:lnTo>
                    <a:pt x="1399044" y="218440"/>
                  </a:lnTo>
                  <a:lnTo>
                    <a:pt x="1444840" y="218440"/>
                  </a:lnTo>
                  <a:lnTo>
                    <a:pt x="1444840" y="0"/>
                  </a:lnTo>
                  <a:close/>
                </a:path>
                <a:path w="1544320" h="218439">
                  <a:moveTo>
                    <a:pt x="1544104" y="0"/>
                  </a:moveTo>
                  <a:lnTo>
                    <a:pt x="1498295" y="0"/>
                  </a:lnTo>
                  <a:lnTo>
                    <a:pt x="1498295" y="218440"/>
                  </a:lnTo>
                  <a:lnTo>
                    <a:pt x="1544104" y="218440"/>
                  </a:lnTo>
                  <a:lnTo>
                    <a:pt x="1544104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42818" y="2415816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1544102" y="0"/>
                  </a:moveTo>
                  <a:lnTo>
                    <a:pt x="0" y="0"/>
                  </a:lnTo>
                  <a:lnTo>
                    <a:pt x="0" y="91059"/>
                  </a:lnTo>
                  <a:lnTo>
                    <a:pt x="1544102" y="91059"/>
                  </a:lnTo>
                  <a:lnTo>
                    <a:pt x="1544102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2818" y="2415817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0" y="0"/>
                  </a:moveTo>
                  <a:lnTo>
                    <a:pt x="1544101" y="0"/>
                  </a:lnTo>
                  <a:lnTo>
                    <a:pt x="1544101" y="91059"/>
                  </a:lnTo>
                  <a:lnTo>
                    <a:pt x="0" y="910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41798" y="2374397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5">
                  <a:moveTo>
                    <a:pt x="1544101" y="0"/>
                  </a:moveTo>
                  <a:lnTo>
                    <a:pt x="0" y="0"/>
                  </a:lnTo>
                  <a:lnTo>
                    <a:pt x="0" y="44653"/>
                  </a:lnTo>
                  <a:lnTo>
                    <a:pt x="1544101" y="44653"/>
                  </a:lnTo>
                  <a:lnTo>
                    <a:pt x="1544101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41798" y="2374396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5">
                  <a:moveTo>
                    <a:pt x="0" y="0"/>
                  </a:moveTo>
                  <a:lnTo>
                    <a:pt x="1544101" y="0"/>
                  </a:lnTo>
                  <a:lnTo>
                    <a:pt x="1544101" y="44653"/>
                  </a:lnTo>
                  <a:lnTo>
                    <a:pt x="0" y="4465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59834" y="1996973"/>
              <a:ext cx="1507490" cy="377825"/>
            </a:xfrm>
            <a:custGeom>
              <a:avLst/>
              <a:gdLst/>
              <a:ahLst/>
              <a:cxnLst/>
              <a:rect l="l" t="t" r="r" b="b"/>
              <a:pathLst>
                <a:path w="1507489" h="377825">
                  <a:moveTo>
                    <a:pt x="158927" y="376567"/>
                  </a:moveTo>
                  <a:lnTo>
                    <a:pt x="136486" y="286842"/>
                  </a:lnTo>
                  <a:lnTo>
                    <a:pt x="136486" y="2565"/>
                  </a:lnTo>
                  <a:lnTo>
                    <a:pt x="22961" y="2565"/>
                  </a:lnTo>
                  <a:lnTo>
                    <a:pt x="22961" y="286639"/>
                  </a:lnTo>
                  <a:lnTo>
                    <a:pt x="22479" y="286639"/>
                  </a:lnTo>
                  <a:lnTo>
                    <a:pt x="0" y="376567"/>
                  </a:lnTo>
                  <a:lnTo>
                    <a:pt x="158927" y="376567"/>
                  </a:lnTo>
                  <a:close/>
                </a:path>
                <a:path w="1507489" h="377825">
                  <a:moveTo>
                    <a:pt x="329184" y="374015"/>
                  </a:moveTo>
                  <a:lnTo>
                    <a:pt x="306743" y="284251"/>
                  </a:lnTo>
                  <a:lnTo>
                    <a:pt x="306743" y="0"/>
                  </a:lnTo>
                  <a:lnTo>
                    <a:pt x="193230" y="0"/>
                  </a:lnTo>
                  <a:lnTo>
                    <a:pt x="193230" y="284086"/>
                  </a:lnTo>
                  <a:lnTo>
                    <a:pt x="192735" y="284086"/>
                  </a:lnTo>
                  <a:lnTo>
                    <a:pt x="170256" y="374015"/>
                  </a:lnTo>
                  <a:lnTo>
                    <a:pt x="329184" y="374015"/>
                  </a:lnTo>
                  <a:close/>
                </a:path>
                <a:path w="1507489" h="377825">
                  <a:moveTo>
                    <a:pt x="499973" y="374789"/>
                  </a:moveTo>
                  <a:lnTo>
                    <a:pt x="477545" y="285076"/>
                  </a:lnTo>
                  <a:lnTo>
                    <a:pt x="477545" y="774"/>
                  </a:lnTo>
                  <a:lnTo>
                    <a:pt x="364020" y="774"/>
                  </a:lnTo>
                  <a:lnTo>
                    <a:pt x="364020" y="284861"/>
                  </a:lnTo>
                  <a:lnTo>
                    <a:pt x="363537" y="284861"/>
                  </a:lnTo>
                  <a:lnTo>
                    <a:pt x="341045" y="374789"/>
                  </a:lnTo>
                  <a:lnTo>
                    <a:pt x="499973" y="374789"/>
                  </a:lnTo>
                  <a:close/>
                </a:path>
                <a:path w="1507489" h="377825">
                  <a:moveTo>
                    <a:pt x="670775" y="375551"/>
                  </a:moveTo>
                  <a:lnTo>
                    <a:pt x="648335" y="285826"/>
                  </a:lnTo>
                  <a:lnTo>
                    <a:pt x="648335" y="1549"/>
                  </a:lnTo>
                  <a:lnTo>
                    <a:pt x="534809" y="1549"/>
                  </a:lnTo>
                  <a:lnTo>
                    <a:pt x="534809" y="285623"/>
                  </a:lnTo>
                  <a:lnTo>
                    <a:pt x="534327" y="285623"/>
                  </a:lnTo>
                  <a:lnTo>
                    <a:pt x="511848" y="375551"/>
                  </a:lnTo>
                  <a:lnTo>
                    <a:pt x="670775" y="375551"/>
                  </a:lnTo>
                  <a:close/>
                </a:path>
                <a:path w="1507489" h="377825">
                  <a:moveTo>
                    <a:pt x="835914" y="377342"/>
                  </a:moveTo>
                  <a:lnTo>
                    <a:pt x="813473" y="287578"/>
                  </a:lnTo>
                  <a:lnTo>
                    <a:pt x="813473" y="3340"/>
                  </a:lnTo>
                  <a:lnTo>
                    <a:pt x="699960" y="3340"/>
                  </a:lnTo>
                  <a:lnTo>
                    <a:pt x="699960" y="287413"/>
                  </a:lnTo>
                  <a:lnTo>
                    <a:pt x="699465" y="287413"/>
                  </a:lnTo>
                  <a:lnTo>
                    <a:pt x="676986" y="377342"/>
                  </a:lnTo>
                  <a:lnTo>
                    <a:pt x="835914" y="377342"/>
                  </a:lnTo>
                  <a:close/>
                </a:path>
                <a:path w="1507489" h="377825">
                  <a:moveTo>
                    <a:pt x="1006182" y="374789"/>
                  </a:moveTo>
                  <a:lnTo>
                    <a:pt x="983742" y="285064"/>
                  </a:lnTo>
                  <a:lnTo>
                    <a:pt x="983742" y="774"/>
                  </a:lnTo>
                  <a:lnTo>
                    <a:pt x="870216" y="774"/>
                  </a:lnTo>
                  <a:lnTo>
                    <a:pt x="870216" y="284861"/>
                  </a:lnTo>
                  <a:lnTo>
                    <a:pt x="869734" y="284861"/>
                  </a:lnTo>
                  <a:lnTo>
                    <a:pt x="847255" y="374789"/>
                  </a:lnTo>
                  <a:lnTo>
                    <a:pt x="1006182" y="374789"/>
                  </a:lnTo>
                  <a:close/>
                </a:path>
                <a:path w="1507489" h="377825">
                  <a:moveTo>
                    <a:pt x="1176972" y="375551"/>
                  </a:moveTo>
                  <a:lnTo>
                    <a:pt x="1154531" y="285788"/>
                  </a:lnTo>
                  <a:lnTo>
                    <a:pt x="1154531" y="1549"/>
                  </a:lnTo>
                  <a:lnTo>
                    <a:pt x="1041019" y="1549"/>
                  </a:lnTo>
                  <a:lnTo>
                    <a:pt x="1041019" y="285623"/>
                  </a:lnTo>
                  <a:lnTo>
                    <a:pt x="1040523" y="285623"/>
                  </a:lnTo>
                  <a:lnTo>
                    <a:pt x="1018044" y="375551"/>
                  </a:lnTo>
                  <a:lnTo>
                    <a:pt x="1176972" y="375551"/>
                  </a:lnTo>
                  <a:close/>
                </a:path>
                <a:path w="1507489" h="377825">
                  <a:moveTo>
                    <a:pt x="1347762" y="376326"/>
                  </a:moveTo>
                  <a:lnTo>
                    <a:pt x="1325321" y="286562"/>
                  </a:lnTo>
                  <a:lnTo>
                    <a:pt x="1325321" y="2324"/>
                  </a:lnTo>
                  <a:lnTo>
                    <a:pt x="1211808" y="2324"/>
                  </a:lnTo>
                  <a:lnTo>
                    <a:pt x="1211808" y="286397"/>
                  </a:lnTo>
                  <a:lnTo>
                    <a:pt x="1211313" y="286397"/>
                  </a:lnTo>
                  <a:lnTo>
                    <a:pt x="1188834" y="376326"/>
                  </a:lnTo>
                  <a:lnTo>
                    <a:pt x="1347762" y="376326"/>
                  </a:lnTo>
                  <a:close/>
                </a:path>
                <a:path w="1507489" h="377825">
                  <a:moveTo>
                    <a:pt x="1506969" y="377101"/>
                  </a:moveTo>
                  <a:lnTo>
                    <a:pt x="1484528" y="287375"/>
                  </a:lnTo>
                  <a:lnTo>
                    <a:pt x="1484528" y="3086"/>
                  </a:lnTo>
                  <a:lnTo>
                    <a:pt x="1371003" y="3086"/>
                  </a:lnTo>
                  <a:lnTo>
                    <a:pt x="1371003" y="287172"/>
                  </a:lnTo>
                  <a:lnTo>
                    <a:pt x="1370520" y="287172"/>
                  </a:lnTo>
                  <a:lnTo>
                    <a:pt x="1348041" y="377101"/>
                  </a:lnTo>
                  <a:lnTo>
                    <a:pt x="1506969" y="377101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39545" y="2155810"/>
              <a:ext cx="269240" cy="232410"/>
            </a:xfrm>
            <a:custGeom>
              <a:avLst/>
              <a:gdLst/>
              <a:ahLst/>
              <a:cxnLst/>
              <a:rect l="l" t="t" r="r" b="b"/>
              <a:pathLst>
                <a:path w="269239" h="232410">
                  <a:moveTo>
                    <a:pt x="0" y="0"/>
                  </a:moveTo>
                  <a:lnTo>
                    <a:pt x="49212" y="17462"/>
                  </a:lnTo>
                  <a:lnTo>
                    <a:pt x="92868" y="36512"/>
                  </a:lnTo>
                  <a:lnTo>
                    <a:pt x="124618" y="57943"/>
                  </a:lnTo>
                  <a:lnTo>
                    <a:pt x="153193" y="84931"/>
                  </a:lnTo>
                  <a:lnTo>
                    <a:pt x="187324" y="118268"/>
                  </a:lnTo>
                  <a:lnTo>
                    <a:pt x="221456" y="157162"/>
                  </a:lnTo>
                  <a:lnTo>
                    <a:pt x="259556" y="216693"/>
                  </a:lnTo>
                  <a:lnTo>
                    <a:pt x="268881" y="232346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6731" y="2287178"/>
              <a:ext cx="104594" cy="1226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335" y="2842952"/>
              <a:ext cx="687351" cy="7589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90996" y="2060407"/>
              <a:ext cx="1409065" cy="2468880"/>
            </a:xfrm>
            <a:custGeom>
              <a:avLst/>
              <a:gdLst/>
              <a:ahLst/>
              <a:cxnLst/>
              <a:rect l="l" t="t" r="r" b="b"/>
              <a:pathLst>
                <a:path w="1409064" h="2468879">
                  <a:moveTo>
                    <a:pt x="0" y="1234439"/>
                  </a:moveTo>
                  <a:lnTo>
                    <a:pt x="812" y="1174630"/>
                  </a:lnTo>
                  <a:lnTo>
                    <a:pt x="3223" y="1115555"/>
                  </a:lnTo>
                  <a:lnTo>
                    <a:pt x="7198" y="1057279"/>
                  </a:lnTo>
                  <a:lnTo>
                    <a:pt x="12699" y="999867"/>
                  </a:lnTo>
                  <a:lnTo>
                    <a:pt x="19688" y="943384"/>
                  </a:lnTo>
                  <a:lnTo>
                    <a:pt x="28130" y="887894"/>
                  </a:lnTo>
                  <a:lnTo>
                    <a:pt x="37987" y="833462"/>
                  </a:lnTo>
                  <a:lnTo>
                    <a:pt x="49222" y="780153"/>
                  </a:lnTo>
                  <a:lnTo>
                    <a:pt x="61798" y="728031"/>
                  </a:lnTo>
                  <a:lnTo>
                    <a:pt x="75680" y="677161"/>
                  </a:lnTo>
                  <a:lnTo>
                    <a:pt x="90828" y="627608"/>
                  </a:lnTo>
                  <a:lnTo>
                    <a:pt x="107208" y="579436"/>
                  </a:lnTo>
                  <a:lnTo>
                    <a:pt x="124781" y="532710"/>
                  </a:lnTo>
                  <a:lnTo>
                    <a:pt x="143512" y="487494"/>
                  </a:lnTo>
                  <a:lnTo>
                    <a:pt x="163362" y="443854"/>
                  </a:lnTo>
                  <a:lnTo>
                    <a:pt x="184296" y="401854"/>
                  </a:lnTo>
                  <a:lnTo>
                    <a:pt x="206276" y="361559"/>
                  </a:lnTo>
                  <a:lnTo>
                    <a:pt x="229266" y="323032"/>
                  </a:lnTo>
                  <a:lnTo>
                    <a:pt x="253228" y="286340"/>
                  </a:lnTo>
                  <a:lnTo>
                    <a:pt x="278125" y="251546"/>
                  </a:lnTo>
                  <a:lnTo>
                    <a:pt x="303921" y="218716"/>
                  </a:lnTo>
                  <a:lnTo>
                    <a:pt x="330580" y="187913"/>
                  </a:lnTo>
                  <a:lnTo>
                    <a:pt x="358063" y="159203"/>
                  </a:lnTo>
                  <a:lnTo>
                    <a:pt x="386334" y="132651"/>
                  </a:lnTo>
                  <a:lnTo>
                    <a:pt x="445093" y="86276"/>
                  </a:lnTo>
                  <a:lnTo>
                    <a:pt x="506561" y="49306"/>
                  </a:lnTo>
                  <a:lnTo>
                    <a:pt x="570444" y="22258"/>
                  </a:lnTo>
                  <a:lnTo>
                    <a:pt x="636446" y="5650"/>
                  </a:lnTo>
                  <a:lnTo>
                    <a:pt x="704272" y="0"/>
                  </a:lnTo>
                  <a:lnTo>
                    <a:pt x="738395" y="1423"/>
                  </a:lnTo>
                  <a:lnTo>
                    <a:pt x="805346" y="12617"/>
                  </a:lnTo>
                  <a:lnTo>
                    <a:pt x="870325" y="34509"/>
                  </a:lnTo>
                  <a:lnTo>
                    <a:pt x="933038" y="66583"/>
                  </a:lnTo>
                  <a:lnTo>
                    <a:pt x="993188" y="108320"/>
                  </a:lnTo>
                  <a:lnTo>
                    <a:pt x="1050482" y="159203"/>
                  </a:lnTo>
                  <a:lnTo>
                    <a:pt x="1077965" y="187913"/>
                  </a:lnTo>
                  <a:lnTo>
                    <a:pt x="1104623" y="218716"/>
                  </a:lnTo>
                  <a:lnTo>
                    <a:pt x="1130419" y="251546"/>
                  </a:lnTo>
                  <a:lnTo>
                    <a:pt x="1155317" y="286340"/>
                  </a:lnTo>
                  <a:lnTo>
                    <a:pt x="1179279" y="323032"/>
                  </a:lnTo>
                  <a:lnTo>
                    <a:pt x="1202268" y="361559"/>
                  </a:lnTo>
                  <a:lnTo>
                    <a:pt x="1224248" y="401854"/>
                  </a:lnTo>
                  <a:lnTo>
                    <a:pt x="1245182" y="443854"/>
                  </a:lnTo>
                  <a:lnTo>
                    <a:pt x="1265033" y="487494"/>
                  </a:lnTo>
                  <a:lnTo>
                    <a:pt x="1283763" y="532710"/>
                  </a:lnTo>
                  <a:lnTo>
                    <a:pt x="1301337" y="579436"/>
                  </a:lnTo>
                  <a:lnTo>
                    <a:pt x="1317716" y="627608"/>
                  </a:lnTo>
                  <a:lnTo>
                    <a:pt x="1332865" y="677161"/>
                  </a:lnTo>
                  <a:lnTo>
                    <a:pt x="1346746" y="728031"/>
                  </a:lnTo>
                  <a:lnTo>
                    <a:pt x="1359323" y="780153"/>
                  </a:lnTo>
                  <a:lnTo>
                    <a:pt x="1370558" y="833462"/>
                  </a:lnTo>
                  <a:lnTo>
                    <a:pt x="1380415" y="887894"/>
                  </a:lnTo>
                  <a:lnTo>
                    <a:pt x="1388857" y="943384"/>
                  </a:lnTo>
                  <a:lnTo>
                    <a:pt x="1395846" y="999867"/>
                  </a:lnTo>
                  <a:lnTo>
                    <a:pt x="1401347" y="1057279"/>
                  </a:lnTo>
                  <a:lnTo>
                    <a:pt x="1405321" y="1115555"/>
                  </a:lnTo>
                  <a:lnTo>
                    <a:pt x="1407733" y="1174630"/>
                  </a:lnTo>
                  <a:lnTo>
                    <a:pt x="1408545" y="1234439"/>
                  </a:lnTo>
                  <a:lnTo>
                    <a:pt x="1407733" y="1294249"/>
                  </a:lnTo>
                  <a:lnTo>
                    <a:pt x="1405321" y="1353324"/>
                  </a:lnTo>
                  <a:lnTo>
                    <a:pt x="1401347" y="1411600"/>
                  </a:lnTo>
                  <a:lnTo>
                    <a:pt x="1395846" y="1469012"/>
                  </a:lnTo>
                  <a:lnTo>
                    <a:pt x="1388857" y="1525495"/>
                  </a:lnTo>
                  <a:lnTo>
                    <a:pt x="1380415" y="1580984"/>
                  </a:lnTo>
                  <a:lnTo>
                    <a:pt x="1370558" y="1635416"/>
                  </a:lnTo>
                  <a:lnTo>
                    <a:pt x="1359323" y="1688725"/>
                  </a:lnTo>
                  <a:lnTo>
                    <a:pt x="1346746" y="1740847"/>
                  </a:lnTo>
                  <a:lnTo>
                    <a:pt x="1332865" y="1791717"/>
                  </a:lnTo>
                  <a:lnTo>
                    <a:pt x="1317716" y="1841271"/>
                  </a:lnTo>
                  <a:lnTo>
                    <a:pt x="1301337" y="1889443"/>
                  </a:lnTo>
                  <a:lnTo>
                    <a:pt x="1283763" y="1936169"/>
                  </a:lnTo>
                  <a:lnTo>
                    <a:pt x="1265033" y="1981384"/>
                  </a:lnTo>
                  <a:lnTo>
                    <a:pt x="1245182" y="2025024"/>
                  </a:lnTo>
                  <a:lnTo>
                    <a:pt x="1224248" y="2067024"/>
                  </a:lnTo>
                  <a:lnTo>
                    <a:pt x="1202268" y="2107320"/>
                  </a:lnTo>
                  <a:lnTo>
                    <a:pt x="1179279" y="2145846"/>
                  </a:lnTo>
                  <a:lnTo>
                    <a:pt x="1155317" y="2182539"/>
                  </a:lnTo>
                  <a:lnTo>
                    <a:pt x="1130419" y="2217332"/>
                  </a:lnTo>
                  <a:lnTo>
                    <a:pt x="1104623" y="2250163"/>
                  </a:lnTo>
                  <a:lnTo>
                    <a:pt x="1077965" y="2280965"/>
                  </a:lnTo>
                  <a:lnTo>
                    <a:pt x="1050482" y="2309675"/>
                  </a:lnTo>
                  <a:lnTo>
                    <a:pt x="1022211" y="2336228"/>
                  </a:lnTo>
                  <a:lnTo>
                    <a:pt x="963452" y="2382603"/>
                  </a:lnTo>
                  <a:lnTo>
                    <a:pt x="901983" y="2419573"/>
                  </a:lnTo>
                  <a:lnTo>
                    <a:pt x="838101" y="2446620"/>
                  </a:lnTo>
                  <a:lnTo>
                    <a:pt x="772098" y="2463228"/>
                  </a:lnTo>
                  <a:lnTo>
                    <a:pt x="704272" y="2468879"/>
                  </a:lnTo>
                  <a:lnTo>
                    <a:pt x="670150" y="2467456"/>
                  </a:lnTo>
                  <a:lnTo>
                    <a:pt x="603199" y="2456261"/>
                  </a:lnTo>
                  <a:lnTo>
                    <a:pt x="538219" y="2434369"/>
                  </a:lnTo>
                  <a:lnTo>
                    <a:pt x="475507" y="2402296"/>
                  </a:lnTo>
                  <a:lnTo>
                    <a:pt x="415356" y="2360559"/>
                  </a:lnTo>
                  <a:lnTo>
                    <a:pt x="358063" y="2309675"/>
                  </a:lnTo>
                  <a:lnTo>
                    <a:pt x="330580" y="2280965"/>
                  </a:lnTo>
                  <a:lnTo>
                    <a:pt x="303921" y="2250163"/>
                  </a:lnTo>
                  <a:lnTo>
                    <a:pt x="278125" y="2217332"/>
                  </a:lnTo>
                  <a:lnTo>
                    <a:pt x="253228" y="2182539"/>
                  </a:lnTo>
                  <a:lnTo>
                    <a:pt x="229266" y="2145846"/>
                  </a:lnTo>
                  <a:lnTo>
                    <a:pt x="206276" y="2107320"/>
                  </a:lnTo>
                  <a:lnTo>
                    <a:pt x="184296" y="2067024"/>
                  </a:lnTo>
                  <a:lnTo>
                    <a:pt x="163362" y="2025024"/>
                  </a:lnTo>
                  <a:lnTo>
                    <a:pt x="143512" y="1981384"/>
                  </a:lnTo>
                  <a:lnTo>
                    <a:pt x="124781" y="1936169"/>
                  </a:lnTo>
                  <a:lnTo>
                    <a:pt x="107208" y="1889443"/>
                  </a:lnTo>
                  <a:lnTo>
                    <a:pt x="90828" y="1841271"/>
                  </a:lnTo>
                  <a:lnTo>
                    <a:pt x="75680" y="1791717"/>
                  </a:lnTo>
                  <a:lnTo>
                    <a:pt x="61798" y="1740847"/>
                  </a:lnTo>
                  <a:lnTo>
                    <a:pt x="49222" y="1688725"/>
                  </a:lnTo>
                  <a:lnTo>
                    <a:pt x="37987" y="1635416"/>
                  </a:lnTo>
                  <a:lnTo>
                    <a:pt x="28130" y="1580984"/>
                  </a:lnTo>
                  <a:lnTo>
                    <a:pt x="19688" y="1525495"/>
                  </a:lnTo>
                  <a:lnTo>
                    <a:pt x="12699" y="1469012"/>
                  </a:lnTo>
                  <a:lnTo>
                    <a:pt x="7198" y="1411600"/>
                  </a:lnTo>
                  <a:lnTo>
                    <a:pt x="3223" y="1353324"/>
                  </a:lnTo>
                  <a:lnTo>
                    <a:pt x="812" y="1294249"/>
                  </a:lnTo>
                  <a:lnTo>
                    <a:pt x="0" y="123443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23206" y="3274849"/>
              <a:ext cx="609600" cy="1270"/>
            </a:xfrm>
            <a:custGeom>
              <a:avLst/>
              <a:gdLst/>
              <a:ahLst/>
              <a:cxnLst/>
              <a:rect l="l" t="t" r="r" b="b"/>
              <a:pathLst>
                <a:path w="609600" h="1270">
                  <a:moveTo>
                    <a:pt x="0" y="0"/>
                  </a:moveTo>
                  <a:lnTo>
                    <a:pt x="609391" y="706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66040" y="3104151"/>
              <a:ext cx="342265" cy="342900"/>
            </a:xfrm>
            <a:custGeom>
              <a:avLst/>
              <a:gdLst/>
              <a:ahLst/>
              <a:cxnLst/>
              <a:rect l="l" t="t" r="r" b="b"/>
              <a:pathLst>
                <a:path w="342265" h="342900">
                  <a:moveTo>
                    <a:pt x="43033" y="0"/>
                  </a:moveTo>
                  <a:lnTo>
                    <a:pt x="28457" y="933"/>
                  </a:lnTo>
                  <a:lnTo>
                    <a:pt x="15295" y="7265"/>
                  </a:lnTo>
                  <a:lnTo>
                    <a:pt x="5224" y="18555"/>
                  </a:lnTo>
                  <a:lnTo>
                    <a:pt x="320" y="32868"/>
                  </a:lnTo>
                  <a:lnTo>
                    <a:pt x="1254" y="47444"/>
                  </a:lnTo>
                  <a:lnTo>
                    <a:pt x="7585" y="60606"/>
                  </a:lnTo>
                  <a:lnTo>
                    <a:pt x="18875" y="70678"/>
                  </a:lnTo>
                  <a:lnTo>
                    <a:pt x="190942" y="171317"/>
                  </a:lnTo>
                  <a:lnTo>
                    <a:pt x="18642" y="271558"/>
                  </a:lnTo>
                  <a:lnTo>
                    <a:pt x="7329" y="281604"/>
                  </a:lnTo>
                  <a:lnTo>
                    <a:pt x="967" y="294751"/>
                  </a:lnTo>
                  <a:lnTo>
                    <a:pt x="0" y="309325"/>
                  </a:lnTo>
                  <a:lnTo>
                    <a:pt x="4869" y="323649"/>
                  </a:lnTo>
                  <a:lnTo>
                    <a:pt x="14915" y="334962"/>
                  </a:lnTo>
                  <a:lnTo>
                    <a:pt x="28063" y="341324"/>
                  </a:lnTo>
                  <a:lnTo>
                    <a:pt x="42637" y="342292"/>
                  </a:lnTo>
                  <a:lnTo>
                    <a:pt x="56961" y="337423"/>
                  </a:lnTo>
                  <a:lnTo>
                    <a:pt x="342171" y="171492"/>
                  </a:lnTo>
                  <a:lnTo>
                    <a:pt x="57346" y="4902"/>
                  </a:lnTo>
                  <a:lnTo>
                    <a:pt x="430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663821" y="1620706"/>
            <a:ext cx="165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Contoured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Orbit</a:t>
            </a:r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49625" y="1606856"/>
            <a:ext cx="713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142355" algn="l"/>
              </a:tabLst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Circular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Orbit</a:t>
            </a:r>
            <a:r>
              <a:rPr dirty="0">
                <a:latin typeface="Arial"/>
                <a:cs typeface="Arial"/>
              </a:rPr>
              <a:t>	</a:t>
            </a:r>
            <a:r>
              <a:rPr sz="2700" u="sng" spc="-15" baseline="1543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Sinogram</a:t>
            </a:r>
            <a:endParaRPr sz="2700" baseline="1543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0589" y="2548096"/>
            <a:ext cx="1560511" cy="1560511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2366419" y="4850229"/>
            <a:ext cx="611505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spcBef>
                <a:spcPts val="7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Detectors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be rotated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&gt;=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180 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deg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Due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to close proximity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to subject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large mass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detectors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rotation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~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couple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minutes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78234" y="202801"/>
            <a:ext cx="3816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Attenuation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Correction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8695" y="854294"/>
            <a:ext cx="4273550" cy="1263015"/>
            <a:chOff x="1904695" y="854293"/>
            <a:chExt cx="4273550" cy="1263015"/>
          </a:xfrm>
        </p:grpSpPr>
        <p:sp>
          <p:nvSpPr>
            <p:cNvPr id="4" name="object 4"/>
            <p:cNvSpPr/>
            <p:nvPr/>
          </p:nvSpPr>
          <p:spPr>
            <a:xfrm>
              <a:off x="1904695" y="1416442"/>
              <a:ext cx="906780" cy="287020"/>
            </a:xfrm>
            <a:custGeom>
              <a:avLst/>
              <a:gdLst/>
              <a:ahLst/>
              <a:cxnLst/>
              <a:rect l="l" t="t" r="r" b="b"/>
              <a:pathLst>
                <a:path w="906780" h="287019">
                  <a:moveTo>
                    <a:pt x="906715" y="0"/>
                  </a:moveTo>
                  <a:lnTo>
                    <a:pt x="0" y="0"/>
                  </a:lnTo>
                  <a:lnTo>
                    <a:pt x="0" y="286541"/>
                  </a:lnTo>
                  <a:lnTo>
                    <a:pt x="906715" y="286541"/>
                  </a:lnTo>
                  <a:lnTo>
                    <a:pt x="906715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4611" y="854293"/>
              <a:ext cx="2443239" cy="12627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07143" y="1418034"/>
              <a:ext cx="3371215" cy="287020"/>
            </a:xfrm>
            <a:custGeom>
              <a:avLst/>
              <a:gdLst/>
              <a:ahLst/>
              <a:cxnLst/>
              <a:rect l="l" t="t" r="r" b="b"/>
              <a:pathLst>
                <a:path w="3371215" h="287019">
                  <a:moveTo>
                    <a:pt x="3370630" y="0"/>
                  </a:moveTo>
                  <a:lnTo>
                    <a:pt x="0" y="0"/>
                  </a:lnTo>
                  <a:lnTo>
                    <a:pt x="0" y="286541"/>
                  </a:lnTo>
                  <a:lnTo>
                    <a:pt x="3370630" y="286541"/>
                  </a:lnTo>
                  <a:lnTo>
                    <a:pt x="3370630" y="0"/>
                  </a:lnTo>
                  <a:close/>
                </a:path>
              </a:pathLst>
            </a:custGeom>
            <a:solidFill>
              <a:srgbClr val="4180FF">
                <a:alpha val="6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9330" y="1648731"/>
              <a:ext cx="287655" cy="335280"/>
            </a:xfrm>
            <a:custGeom>
              <a:avLst/>
              <a:gdLst/>
              <a:ahLst/>
              <a:cxnLst/>
              <a:rect l="l" t="t" r="r" b="b"/>
              <a:pathLst>
                <a:path w="287655" h="335280">
                  <a:moveTo>
                    <a:pt x="0" y="334890"/>
                  </a:moveTo>
                  <a:lnTo>
                    <a:pt x="287585" y="0"/>
                  </a:lnTo>
                </a:path>
              </a:pathLst>
            </a:custGeom>
            <a:ln w="25399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9255" y="1629609"/>
              <a:ext cx="114081" cy="11964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43802" y="1959800"/>
            <a:ext cx="105537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71450">
              <a:lnSpc>
                <a:spcPts val="2100"/>
              </a:lnSpc>
              <a:spcBef>
                <a:spcPts val="219"/>
              </a:spcBef>
            </a:pPr>
            <a:r>
              <a:rPr dirty="0">
                <a:solidFill>
                  <a:srgbClr val="3366FF"/>
                </a:solidFill>
                <a:latin typeface="Arial"/>
                <a:cs typeface="Arial"/>
              </a:rPr>
              <a:t>Line</a:t>
            </a:r>
            <a:r>
              <a:rPr spc="-25" dirty="0">
                <a:solidFill>
                  <a:srgbClr val="3366FF"/>
                </a:solidFill>
                <a:latin typeface="Arial"/>
                <a:cs typeface="Arial"/>
              </a:rPr>
              <a:t> of </a:t>
            </a:r>
            <a:r>
              <a:rPr spc="-10" dirty="0">
                <a:solidFill>
                  <a:srgbClr val="3366FF"/>
                </a:solidFill>
                <a:latin typeface="Arial"/>
                <a:cs typeface="Arial"/>
              </a:rPr>
              <a:t>Response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8695" y="1416442"/>
            <a:ext cx="906780" cy="28702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225425">
              <a:lnSpc>
                <a:spcPts val="2125"/>
              </a:lnSpc>
              <a:spcBef>
                <a:spcPts val="130"/>
              </a:spcBef>
            </a:pPr>
            <a:r>
              <a:rPr i="1" dirty="0">
                <a:latin typeface="Arial"/>
                <a:cs typeface="Arial"/>
              </a:rPr>
              <a:t>i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3371" y="1416442"/>
            <a:ext cx="906780" cy="256480"/>
          </a:xfrm>
          <a:prstGeom prst="rect">
            <a:avLst/>
          </a:prstGeom>
          <a:solidFill>
            <a:srgbClr val="FFFB0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5875" algn="ctr">
              <a:lnSpc>
                <a:spcPts val="2045"/>
              </a:lnSpc>
            </a:pPr>
            <a:r>
              <a:rPr i="1" dirty="0">
                <a:latin typeface="Arial"/>
                <a:cs typeface="Arial"/>
              </a:rPr>
              <a:t>j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66381" y="1035308"/>
            <a:ext cx="3299460" cy="396875"/>
          </a:xfrm>
          <a:custGeom>
            <a:avLst/>
            <a:gdLst/>
            <a:ahLst/>
            <a:cxnLst/>
            <a:rect l="l" t="t" r="r" b="b"/>
            <a:pathLst>
              <a:path w="3299460" h="396875">
                <a:moveTo>
                  <a:pt x="0" y="396707"/>
                </a:moveTo>
                <a:lnTo>
                  <a:pt x="2597" y="319499"/>
                </a:lnTo>
                <a:lnTo>
                  <a:pt x="9682" y="256450"/>
                </a:lnTo>
                <a:lnTo>
                  <a:pt x="20190" y="213941"/>
                </a:lnTo>
                <a:lnTo>
                  <a:pt x="33058" y="198354"/>
                </a:lnTo>
                <a:lnTo>
                  <a:pt x="1616419" y="198354"/>
                </a:lnTo>
                <a:lnTo>
                  <a:pt x="1629287" y="182766"/>
                </a:lnTo>
                <a:lnTo>
                  <a:pt x="1639795" y="140257"/>
                </a:lnTo>
                <a:lnTo>
                  <a:pt x="1646879" y="77208"/>
                </a:lnTo>
                <a:lnTo>
                  <a:pt x="1649477" y="0"/>
                </a:lnTo>
                <a:lnTo>
                  <a:pt x="1652075" y="77208"/>
                </a:lnTo>
                <a:lnTo>
                  <a:pt x="1659160" y="140257"/>
                </a:lnTo>
                <a:lnTo>
                  <a:pt x="1669668" y="182766"/>
                </a:lnTo>
                <a:lnTo>
                  <a:pt x="1682535" y="198354"/>
                </a:lnTo>
                <a:lnTo>
                  <a:pt x="3265896" y="198354"/>
                </a:lnTo>
                <a:lnTo>
                  <a:pt x="3278763" y="213941"/>
                </a:lnTo>
                <a:lnTo>
                  <a:pt x="3289271" y="256450"/>
                </a:lnTo>
                <a:lnTo>
                  <a:pt x="3296356" y="319499"/>
                </a:lnTo>
                <a:lnTo>
                  <a:pt x="3298954" y="396707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35816" y="74199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dirty="0">
                <a:latin typeface="Arial"/>
                <a:cs typeface="Arial"/>
              </a:rPr>
              <a:t>L</a:t>
            </a:r>
            <a:endParaRPr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50342" y="1679059"/>
            <a:ext cx="3369945" cy="435609"/>
            <a:chOff x="2826341" y="1679058"/>
            <a:chExt cx="3369945" cy="435609"/>
          </a:xfrm>
        </p:grpSpPr>
        <p:sp>
          <p:nvSpPr>
            <p:cNvPr id="15" name="object 15"/>
            <p:cNvSpPr/>
            <p:nvPr/>
          </p:nvSpPr>
          <p:spPr>
            <a:xfrm>
              <a:off x="2839041" y="1691758"/>
              <a:ext cx="1456690" cy="396875"/>
            </a:xfrm>
            <a:custGeom>
              <a:avLst/>
              <a:gdLst/>
              <a:ahLst/>
              <a:cxnLst/>
              <a:rect l="l" t="t" r="r" b="b"/>
              <a:pathLst>
                <a:path w="1456689" h="396875">
                  <a:moveTo>
                    <a:pt x="0" y="0"/>
                  </a:moveTo>
                  <a:lnTo>
                    <a:pt x="2597" y="77208"/>
                  </a:lnTo>
                  <a:lnTo>
                    <a:pt x="9682" y="140257"/>
                  </a:lnTo>
                  <a:lnTo>
                    <a:pt x="20190" y="182766"/>
                  </a:lnTo>
                  <a:lnTo>
                    <a:pt x="33058" y="198353"/>
                  </a:lnTo>
                  <a:lnTo>
                    <a:pt x="695217" y="198353"/>
                  </a:lnTo>
                  <a:lnTo>
                    <a:pt x="708085" y="213941"/>
                  </a:lnTo>
                  <a:lnTo>
                    <a:pt x="718593" y="256450"/>
                  </a:lnTo>
                  <a:lnTo>
                    <a:pt x="725677" y="319499"/>
                  </a:lnTo>
                  <a:lnTo>
                    <a:pt x="728275" y="396707"/>
                  </a:lnTo>
                  <a:lnTo>
                    <a:pt x="730873" y="319499"/>
                  </a:lnTo>
                  <a:lnTo>
                    <a:pt x="737958" y="256450"/>
                  </a:lnTo>
                  <a:lnTo>
                    <a:pt x="748466" y="213941"/>
                  </a:lnTo>
                  <a:lnTo>
                    <a:pt x="761333" y="198353"/>
                  </a:lnTo>
                  <a:lnTo>
                    <a:pt x="1423493" y="198353"/>
                  </a:lnTo>
                  <a:lnTo>
                    <a:pt x="1436361" y="182766"/>
                  </a:lnTo>
                  <a:lnTo>
                    <a:pt x="1446868" y="140257"/>
                  </a:lnTo>
                  <a:lnTo>
                    <a:pt x="1453953" y="77208"/>
                  </a:lnTo>
                  <a:lnTo>
                    <a:pt x="1456551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2311" y="1705118"/>
              <a:ext cx="1861185" cy="396875"/>
            </a:xfrm>
            <a:custGeom>
              <a:avLst/>
              <a:gdLst/>
              <a:ahLst/>
              <a:cxnLst/>
              <a:rect l="l" t="t" r="r" b="b"/>
              <a:pathLst>
                <a:path w="1861185" h="396875">
                  <a:moveTo>
                    <a:pt x="0" y="0"/>
                  </a:moveTo>
                  <a:lnTo>
                    <a:pt x="2597" y="77208"/>
                  </a:lnTo>
                  <a:lnTo>
                    <a:pt x="9682" y="140257"/>
                  </a:lnTo>
                  <a:lnTo>
                    <a:pt x="20190" y="182766"/>
                  </a:lnTo>
                  <a:lnTo>
                    <a:pt x="33058" y="198353"/>
                  </a:lnTo>
                  <a:lnTo>
                    <a:pt x="897334" y="198353"/>
                  </a:lnTo>
                  <a:lnTo>
                    <a:pt x="910202" y="213941"/>
                  </a:lnTo>
                  <a:lnTo>
                    <a:pt x="920710" y="256450"/>
                  </a:lnTo>
                  <a:lnTo>
                    <a:pt x="927794" y="319499"/>
                  </a:lnTo>
                  <a:lnTo>
                    <a:pt x="930392" y="396707"/>
                  </a:lnTo>
                  <a:lnTo>
                    <a:pt x="932990" y="319499"/>
                  </a:lnTo>
                  <a:lnTo>
                    <a:pt x="940075" y="256450"/>
                  </a:lnTo>
                  <a:lnTo>
                    <a:pt x="950583" y="213941"/>
                  </a:lnTo>
                  <a:lnTo>
                    <a:pt x="963450" y="198353"/>
                  </a:lnTo>
                  <a:lnTo>
                    <a:pt x="1827726" y="198353"/>
                  </a:lnTo>
                  <a:lnTo>
                    <a:pt x="1840594" y="182766"/>
                  </a:lnTo>
                  <a:lnTo>
                    <a:pt x="1851102" y="140257"/>
                  </a:lnTo>
                  <a:lnTo>
                    <a:pt x="1858186" y="77208"/>
                  </a:lnTo>
                  <a:lnTo>
                    <a:pt x="186078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54746" y="2089044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i="1" spc="-25" dirty="0">
                <a:latin typeface="Arial"/>
                <a:cs typeface="Arial"/>
              </a:rPr>
              <a:t>L</a:t>
            </a:r>
            <a:r>
              <a:rPr i="1" spc="-37" baseline="-20833" dirty="0">
                <a:latin typeface="Arial"/>
                <a:cs typeface="Arial"/>
              </a:rPr>
              <a:t>i</a:t>
            </a:r>
            <a:endParaRPr baseline="-208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5169" y="2085704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i="1" spc="-25" dirty="0">
                <a:latin typeface="Arial"/>
                <a:cs typeface="Arial"/>
              </a:rPr>
              <a:t>L</a:t>
            </a:r>
            <a:r>
              <a:rPr i="1" spc="-37" baseline="-20833" dirty="0">
                <a:latin typeface="Arial"/>
                <a:cs typeface="Arial"/>
              </a:rPr>
              <a:t>j</a:t>
            </a:r>
            <a:endParaRPr baseline="-208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40174" y="1405876"/>
            <a:ext cx="1254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2384" algn="r">
              <a:spcBef>
                <a:spcPts val="100"/>
              </a:spcBef>
            </a:pPr>
            <a:r>
              <a:rPr i="1" spc="-25" dirty="0">
                <a:latin typeface="Arial"/>
                <a:cs typeface="Arial"/>
              </a:rPr>
              <a:t>g(x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53559" y="1440230"/>
            <a:ext cx="762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i="1" dirty="0">
                <a:latin typeface="Arial"/>
                <a:cs typeface="Arial"/>
              </a:rPr>
              <a:t>)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94095" y="1414694"/>
            <a:ext cx="114935" cy="287020"/>
          </a:xfrm>
          <a:custGeom>
            <a:avLst/>
            <a:gdLst/>
            <a:ahLst/>
            <a:cxnLst/>
            <a:rect l="l" t="t" r="r" b="b"/>
            <a:pathLst>
              <a:path w="114935" h="287019">
                <a:moveTo>
                  <a:pt x="114583" y="0"/>
                </a:moveTo>
                <a:lnTo>
                  <a:pt x="0" y="0"/>
                </a:lnTo>
                <a:lnTo>
                  <a:pt x="0" y="286539"/>
                </a:lnTo>
                <a:lnTo>
                  <a:pt x="114583" y="286539"/>
                </a:lnTo>
                <a:lnTo>
                  <a:pt x="114583" y="0"/>
                </a:lnTo>
                <a:close/>
              </a:path>
            </a:pathLst>
          </a:custGeom>
          <a:solidFill>
            <a:srgbClr val="FF26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92510" y="1385479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dirty="0">
                <a:latin typeface="Arial"/>
                <a:cs typeface="Arial"/>
              </a:rPr>
              <a:t>N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89330" y="1414684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dirty="0">
                <a:latin typeface="Arial"/>
                <a:cs typeface="Arial"/>
              </a:rPr>
              <a:t>N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08678" y="1416442"/>
            <a:ext cx="1990089" cy="256480"/>
          </a:xfrm>
          <a:prstGeom prst="rect">
            <a:avLst/>
          </a:prstGeom>
          <a:solidFill>
            <a:srgbClr val="4180FF">
              <a:alpha val="6783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R="194310" algn="ctr">
              <a:lnSpc>
                <a:spcPts val="2020"/>
              </a:lnSpc>
            </a:pPr>
            <a:r>
              <a:rPr i="1" spc="-20" dirty="0">
                <a:latin typeface="Arial"/>
                <a:cs typeface="Arial"/>
              </a:rPr>
              <a:t>µ(x)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02469" y="830105"/>
            <a:ext cx="109283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84150" marR="5080" indent="-171450">
              <a:lnSpc>
                <a:spcPts val="2100"/>
              </a:lnSpc>
              <a:spcBef>
                <a:spcPts val="219"/>
              </a:spcBef>
            </a:pPr>
            <a:r>
              <a:rPr dirty="0">
                <a:solidFill>
                  <a:srgbClr val="3366FF"/>
                </a:solidFill>
                <a:latin typeface="Arial"/>
                <a:cs typeface="Arial"/>
              </a:rPr>
              <a:t>Number</a:t>
            </a:r>
            <a:r>
              <a:rPr spc="-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3366FF"/>
                </a:solidFill>
                <a:latin typeface="Arial"/>
                <a:cs typeface="Arial"/>
              </a:rPr>
              <a:t>of </a:t>
            </a:r>
            <a:r>
              <a:rPr spc="-10" dirty="0">
                <a:solidFill>
                  <a:srgbClr val="3366FF"/>
                </a:solidFill>
                <a:latin typeface="Arial"/>
                <a:cs typeface="Arial"/>
              </a:rPr>
              <a:t>Counts</a:t>
            </a:r>
            <a:endParaRPr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533587" y="1430716"/>
            <a:ext cx="478155" cy="190500"/>
            <a:chOff x="1009586" y="1430716"/>
            <a:chExt cx="478155" cy="190500"/>
          </a:xfrm>
        </p:grpSpPr>
        <p:sp>
          <p:nvSpPr>
            <p:cNvPr id="27" name="object 27"/>
            <p:cNvSpPr/>
            <p:nvPr/>
          </p:nvSpPr>
          <p:spPr>
            <a:xfrm>
              <a:off x="1022286" y="1443416"/>
              <a:ext cx="441325" cy="145415"/>
            </a:xfrm>
            <a:custGeom>
              <a:avLst/>
              <a:gdLst/>
              <a:ahLst/>
              <a:cxnLst/>
              <a:rect l="l" t="t" r="r" b="b"/>
              <a:pathLst>
                <a:path w="441325" h="145415">
                  <a:moveTo>
                    <a:pt x="0" y="0"/>
                  </a:moveTo>
                  <a:lnTo>
                    <a:pt x="441197" y="145308"/>
                  </a:lnTo>
                </a:path>
              </a:pathLst>
            </a:custGeom>
            <a:ln w="25399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3320" y="1508509"/>
              <a:ext cx="124103" cy="112478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3998750" y="860548"/>
            <a:ext cx="400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25" dirty="0">
                <a:latin typeface="Arial"/>
                <a:cs typeface="Arial"/>
              </a:rPr>
              <a:t>x=0</a:t>
            </a:r>
            <a:endParaRPr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7331" y="1172065"/>
            <a:ext cx="123031" cy="182562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2009519" y="2755701"/>
            <a:ext cx="3084195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>
              <a:lnSpc>
                <a:spcPts val="2150"/>
              </a:lnSpc>
              <a:spcBef>
                <a:spcPts val="100"/>
              </a:spcBef>
              <a:tabLst>
                <a:tab pos="2860675" algn="l"/>
              </a:tabLst>
            </a:pPr>
            <a:r>
              <a:rPr i="1" dirty="0">
                <a:latin typeface="Arial"/>
                <a:cs typeface="Arial"/>
              </a:rPr>
              <a:t>g(x)</a:t>
            </a:r>
            <a:r>
              <a:rPr i="1" spc="5" dirty="0">
                <a:latin typeface="Arial"/>
                <a:cs typeface="Arial"/>
              </a:rPr>
              <a:t> </a:t>
            </a:r>
            <a:r>
              <a:rPr sz="2100" baseline="1984" dirty="0">
                <a:solidFill>
                  <a:srgbClr val="FF0000"/>
                </a:solidFill>
                <a:latin typeface="Arial"/>
                <a:cs typeface="Arial"/>
              </a:rPr>
              <a:t>= annihilation events at</a:t>
            </a:r>
            <a:r>
              <a:rPr sz="2100" spc="-7" baseline="198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i="1" spc="-75" baseline="1984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100" i="1" baseline="1984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i="1" spc="-37" baseline="1543" dirty="0">
                <a:latin typeface="Times New Roman"/>
                <a:cs typeface="Times New Roman"/>
              </a:rPr>
              <a:t>P</a:t>
            </a:r>
            <a:r>
              <a:rPr sz="1575" i="1" spc="-37" baseline="-21164" dirty="0">
                <a:latin typeface="Times New Roman"/>
                <a:cs typeface="Times New Roman"/>
              </a:rPr>
              <a:t>x</a:t>
            </a:r>
            <a:endParaRPr sz="1575" baseline="-21164">
              <a:latin typeface="Times New Roman"/>
              <a:cs typeface="Times New Roman"/>
            </a:endParaRPr>
          </a:p>
          <a:p>
            <a:pPr marL="38100">
              <a:lnSpc>
                <a:spcPts val="2150"/>
              </a:lnSpc>
            </a:pPr>
            <a:r>
              <a:rPr sz="2700" i="1" baseline="3086" dirty="0">
                <a:latin typeface="Arial"/>
                <a:cs typeface="Arial"/>
              </a:rPr>
              <a:t>µ(x)</a:t>
            </a:r>
            <a:r>
              <a:rPr sz="2700" i="1" spc="172" baseline="3086" dirty="0"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linear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attenuation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27400" y="2818076"/>
            <a:ext cx="2551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 probability of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photon 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FD22511-8EBA-4497-8CF9-2F1006599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737" y="3596722"/>
            <a:ext cx="9202157" cy="279243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5201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PET-</a:t>
            </a:r>
            <a:r>
              <a:rPr spc="-25" dirty="0"/>
              <a:t>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5484" y="4378693"/>
            <a:ext cx="7683500" cy="15875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indent="-342900"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Subjects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are scanned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sequentially</a:t>
            </a:r>
            <a:endParaRPr sz="2200">
              <a:latin typeface="Arial"/>
              <a:cs typeface="Arial"/>
            </a:endParaRPr>
          </a:p>
          <a:p>
            <a:pPr marL="355600" indent="-342900">
              <a:spcBef>
                <a:spcPts val="56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Almost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all PET</a:t>
            </a:r>
            <a:r>
              <a:rPr sz="22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systems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sold today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combined with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CT</a:t>
            </a:r>
            <a:endParaRPr sz="2200">
              <a:latin typeface="Arial"/>
              <a:cs typeface="Arial"/>
            </a:endParaRPr>
          </a:p>
          <a:p>
            <a:pPr marL="354965" marR="5080" indent="-342900">
              <a:lnSpc>
                <a:spcPct val="102299"/>
              </a:lnSpc>
              <a:spcBef>
                <a:spcPts val="5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Significantly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improves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tracer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localization,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fusion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registration accuracy,</a:t>
            </a:r>
            <a:r>
              <a:rPr sz="22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improves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photon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attenuation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correction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8853" y="883652"/>
            <a:ext cx="4260997" cy="32003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6853" y="864086"/>
            <a:ext cx="4232306" cy="32003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5364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PET-</a:t>
            </a:r>
            <a:r>
              <a:rPr spc="-25" dirty="0"/>
              <a:t>MRI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501" y="1377855"/>
            <a:ext cx="17526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600" spc="-10" dirty="0">
                <a:solidFill>
                  <a:srgbClr val="231F20"/>
                </a:solidFill>
                <a:latin typeface="Leelawadee"/>
                <a:cs typeface="Leelawadee"/>
              </a:rPr>
              <a:t>cular</a:t>
            </a:r>
            <a:endParaRPr sz="600">
              <a:latin typeface="Leelawadee"/>
              <a:cs typeface="Leelawade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87514" y="1208502"/>
            <a:ext cx="4192270" cy="3108960"/>
            <a:chOff x="4763514" y="1208502"/>
            <a:chExt cx="4192270" cy="3108960"/>
          </a:xfrm>
        </p:grpSpPr>
        <p:sp>
          <p:nvSpPr>
            <p:cNvPr id="5" name="object 5"/>
            <p:cNvSpPr/>
            <p:nvPr/>
          </p:nvSpPr>
          <p:spPr>
            <a:xfrm>
              <a:off x="6082993" y="1208502"/>
              <a:ext cx="1609725" cy="3108960"/>
            </a:xfrm>
            <a:custGeom>
              <a:avLst/>
              <a:gdLst/>
              <a:ahLst/>
              <a:cxnLst/>
              <a:rect l="l" t="t" r="r" b="b"/>
              <a:pathLst>
                <a:path w="1609725" h="3108960">
                  <a:moveTo>
                    <a:pt x="0" y="3108958"/>
                  </a:moveTo>
                  <a:lnTo>
                    <a:pt x="1609403" y="3108958"/>
                  </a:lnTo>
                  <a:lnTo>
                    <a:pt x="1609403" y="0"/>
                  </a:lnTo>
                  <a:lnTo>
                    <a:pt x="0" y="0"/>
                  </a:lnTo>
                  <a:lnTo>
                    <a:pt x="0" y="3108958"/>
                  </a:lnTo>
                  <a:close/>
                </a:path>
              </a:pathLst>
            </a:custGeom>
            <a:solidFill>
              <a:srgbClr val="CED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3514" y="1208502"/>
              <a:ext cx="1319479" cy="31089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0872" y="1208502"/>
              <a:ext cx="1430460" cy="31089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92397" y="1208502"/>
              <a:ext cx="1263015" cy="3108960"/>
            </a:xfrm>
            <a:custGeom>
              <a:avLst/>
              <a:gdLst/>
              <a:ahLst/>
              <a:cxnLst/>
              <a:rect l="l" t="t" r="r" b="b"/>
              <a:pathLst>
                <a:path w="1263015" h="3108960">
                  <a:moveTo>
                    <a:pt x="1262973" y="0"/>
                  </a:moveTo>
                  <a:lnTo>
                    <a:pt x="0" y="0"/>
                  </a:lnTo>
                  <a:lnTo>
                    <a:pt x="0" y="3108958"/>
                  </a:lnTo>
                  <a:lnTo>
                    <a:pt x="1262973" y="3108958"/>
                  </a:lnTo>
                  <a:lnTo>
                    <a:pt x="1262973" y="0"/>
                  </a:lnTo>
                  <a:close/>
                </a:path>
              </a:pathLst>
            </a:custGeom>
            <a:solidFill>
              <a:srgbClr val="0001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2737" y="1415027"/>
              <a:ext cx="1122271" cy="29024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72382" y="1208502"/>
              <a:ext cx="122555" cy="115570"/>
            </a:xfrm>
            <a:custGeom>
              <a:avLst/>
              <a:gdLst/>
              <a:ahLst/>
              <a:cxnLst/>
              <a:rect l="l" t="t" r="r" b="b"/>
              <a:pathLst>
                <a:path w="122554" h="115569">
                  <a:moveTo>
                    <a:pt x="122490" y="0"/>
                  </a:moveTo>
                  <a:lnTo>
                    <a:pt x="0" y="0"/>
                  </a:lnTo>
                  <a:lnTo>
                    <a:pt x="0" y="115072"/>
                  </a:lnTo>
                  <a:lnTo>
                    <a:pt x="122490" y="115072"/>
                  </a:lnTo>
                  <a:lnTo>
                    <a:pt x="122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690702" y="1228476"/>
            <a:ext cx="136525" cy="8399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450" b="1" spc="-25" dirty="0">
                <a:solidFill>
                  <a:srgbClr val="231F20"/>
                </a:solidFill>
                <a:latin typeface="Lucida Sans"/>
                <a:cs typeface="Lucida Sans"/>
              </a:rPr>
              <a:t>11B</a:t>
            </a:r>
            <a:endParaRPr sz="450">
              <a:latin typeface="Lucida Sans"/>
              <a:cs typeface="Lucida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5610" y="1206597"/>
            <a:ext cx="1535430" cy="119380"/>
            <a:chOff x="4761610" y="1206597"/>
            <a:chExt cx="1535430" cy="119380"/>
          </a:xfrm>
        </p:grpSpPr>
        <p:sp>
          <p:nvSpPr>
            <p:cNvPr id="13" name="object 13"/>
            <p:cNvSpPr/>
            <p:nvPr/>
          </p:nvSpPr>
          <p:spPr>
            <a:xfrm>
              <a:off x="6172383" y="1208502"/>
              <a:ext cx="122555" cy="115570"/>
            </a:xfrm>
            <a:custGeom>
              <a:avLst/>
              <a:gdLst/>
              <a:ahLst/>
              <a:cxnLst/>
              <a:rect l="l" t="t" r="r" b="b"/>
              <a:pathLst>
                <a:path w="122554" h="115569">
                  <a:moveTo>
                    <a:pt x="0" y="0"/>
                  </a:moveTo>
                  <a:lnTo>
                    <a:pt x="0" y="18018"/>
                  </a:lnTo>
                  <a:lnTo>
                    <a:pt x="0" y="66545"/>
                  </a:lnTo>
                  <a:lnTo>
                    <a:pt x="0" y="115071"/>
                  </a:lnTo>
                  <a:lnTo>
                    <a:pt x="30621" y="115071"/>
                  </a:lnTo>
                  <a:lnTo>
                    <a:pt x="61244" y="115071"/>
                  </a:lnTo>
                  <a:lnTo>
                    <a:pt x="91868" y="115071"/>
                  </a:lnTo>
                  <a:lnTo>
                    <a:pt x="122490" y="115071"/>
                  </a:lnTo>
                  <a:lnTo>
                    <a:pt x="122490" y="66545"/>
                  </a:lnTo>
                  <a:lnTo>
                    <a:pt x="122490" y="18018"/>
                  </a:lnTo>
                  <a:lnTo>
                    <a:pt x="122490" y="0"/>
                  </a:lnTo>
                </a:path>
              </a:pathLst>
            </a:custGeom>
            <a:ln w="370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63514" y="1208502"/>
              <a:ext cx="112395" cy="115570"/>
            </a:xfrm>
            <a:custGeom>
              <a:avLst/>
              <a:gdLst/>
              <a:ahLst/>
              <a:cxnLst/>
              <a:rect l="l" t="t" r="r" b="b"/>
              <a:pathLst>
                <a:path w="112395" h="115569">
                  <a:moveTo>
                    <a:pt x="0" y="0"/>
                  </a:moveTo>
                  <a:lnTo>
                    <a:pt x="0" y="115072"/>
                  </a:lnTo>
                  <a:lnTo>
                    <a:pt x="112254" y="115072"/>
                  </a:lnTo>
                  <a:lnTo>
                    <a:pt x="1122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63515" y="1208502"/>
              <a:ext cx="112395" cy="115570"/>
            </a:xfrm>
            <a:custGeom>
              <a:avLst/>
              <a:gdLst/>
              <a:ahLst/>
              <a:cxnLst/>
              <a:rect l="l" t="t" r="r" b="b"/>
              <a:pathLst>
                <a:path w="112395" h="115569">
                  <a:moveTo>
                    <a:pt x="0" y="115071"/>
                  </a:moveTo>
                  <a:lnTo>
                    <a:pt x="20385" y="115071"/>
                  </a:lnTo>
                  <a:lnTo>
                    <a:pt x="51008" y="115071"/>
                  </a:lnTo>
                  <a:lnTo>
                    <a:pt x="81632" y="115071"/>
                  </a:lnTo>
                  <a:lnTo>
                    <a:pt x="112254" y="115071"/>
                  </a:lnTo>
                  <a:lnTo>
                    <a:pt x="112254" y="66545"/>
                  </a:lnTo>
                  <a:lnTo>
                    <a:pt x="112254" y="18018"/>
                  </a:lnTo>
                  <a:lnTo>
                    <a:pt x="112254" y="0"/>
                  </a:lnTo>
                </a:path>
              </a:pathLst>
            </a:custGeom>
            <a:ln w="370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212612" y="1208502"/>
            <a:ext cx="119380" cy="10451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4445">
              <a:spcBef>
                <a:spcPts val="275"/>
              </a:spcBef>
            </a:pPr>
            <a:r>
              <a:rPr sz="450" b="1" spc="-25" dirty="0">
                <a:solidFill>
                  <a:srgbClr val="231F20"/>
                </a:solidFill>
                <a:latin typeface="Lucida Sans"/>
                <a:cs typeface="Lucida Sans"/>
              </a:rPr>
              <a:t>11C</a:t>
            </a:r>
            <a:endParaRPr sz="450">
              <a:latin typeface="Lucida Sans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10758" y="1208502"/>
            <a:ext cx="122555" cy="115570"/>
          </a:xfrm>
          <a:custGeom>
            <a:avLst/>
            <a:gdLst/>
            <a:ahLst/>
            <a:cxnLst/>
            <a:rect l="l" t="t" r="r" b="b"/>
            <a:pathLst>
              <a:path w="122554" h="115569">
                <a:moveTo>
                  <a:pt x="0" y="0"/>
                </a:moveTo>
                <a:lnTo>
                  <a:pt x="0" y="18018"/>
                </a:lnTo>
                <a:lnTo>
                  <a:pt x="0" y="66545"/>
                </a:lnTo>
                <a:lnTo>
                  <a:pt x="0" y="115071"/>
                </a:lnTo>
                <a:lnTo>
                  <a:pt x="30620" y="115071"/>
                </a:lnTo>
                <a:lnTo>
                  <a:pt x="61240" y="115071"/>
                </a:lnTo>
                <a:lnTo>
                  <a:pt x="91861" y="115071"/>
                </a:lnTo>
                <a:lnTo>
                  <a:pt x="122481" y="115071"/>
                </a:lnTo>
                <a:lnTo>
                  <a:pt x="122481" y="66545"/>
                </a:lnTo>
                <a:lnTo>
                  <a:pt x="122481" y="18018"/>
                </a:lnTo>
                <a:lnTo>
                  <a:pt x="122481" y="0"/>
                </a:lnTo>
              </a:path>
            </a:pathLst>
          </a:custGeom>
          <a:ln w="37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69345" y="828575"/>
            <a:ext cx="806450" cy="49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MRI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1005"/>
              </a:spcBef>
            </a:pPr>
            <a:r>
              <a:rPr sz="450" b="1" spc="-25" dirty="0">
                <a:solidFill>
                  <a:srgbClr val="231F20"/>
                </a:solidFill>
                <a:latin typeface="Lucida Sans"/>
                <a:cs typeface="Lucida Sans"/>
              </a:rPr>
              <a:t>11A</a:t>
            </a:r>
            <a:endParaRPr sz="450">
              <a:latin typeface="Lucida Sans"/>
              <a:cs typeface="Lucida San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2682" y="1179095"/>
            <a:ext cx="4262294" cy="310895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802461" y="783125"/>
            <a:ext cx="186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PET-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MRI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Scanner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34513" y="833923"/>
            <a:ext cx="470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PET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43089" y="812533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Fusion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35589" y="4445537"/>
            <a:ext cx="8026400" cy="19177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indent="-342900"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Modern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systems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subjects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simultaneously</a:t>
            </a:r>
            <a:endParaRPr sz="2200">
              <a:latin typeface="Arial"/>
              <a:cs typeface="Arial"/>
            </a:endParaRPr>
          </a:p>
          <a:p>
            <a:pPr marL="354965" marR="332740" indent="-342900">
              <a:lnSpc>
                <a:spcPts val="26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Combines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very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high soft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tissue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diagnostic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sensitivity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MRI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high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specificity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PET</a:t>
            </a:r>
            <a:endParaRPr sz="2200">
              <a:latin typeface="Arial"/>
              <a:cs typeface="Arial"/>
            </a:endParaRPr>
          </a:p>
          <a:p>
            <a:pPr marL="354965" marR="5080" indent="-342900">
              <a:lnSpc>
                <a:spcPts val="2600"/>
              </a:lnSpc>
              <a:spcBef>
                <a:spcPts val="7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May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have advantages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in brain,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cardiac,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and focused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oncology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imaging</a:t>
            </a:r>
            <a:r>
              <a:rPr sz="22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compared</a:t>
            </a:r>
            <a:r>
              <a:rPr sz="22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22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FF0000"/>
                </a:solidFill>
                <a:latin typeface="Arial"/>
                <a:cs typeface="Arial"/>
              </a:rPr>
              <a:t>PET-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CT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90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Gamma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Camera </a:t>
            </a:r>
            <a:r>
              <a:rPr sz="3000" spc="-10" dirty="0">
                <a:latin typeface="Arial"/>
                <a:cs typeface="Arial"/>
              </a:rPr>
              <a:t>Configurations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94495" y="1127676"/>
            <a:ext cx="1899920" cy="731520"/>
            <a:chOff x="1270495" y="1127676"/>
            <a:chExt cx="1899920" cy="731520"/>
          </a:xfrm>
        </p:grpSpPr>
        <p:sp>
          <p:nvSpPr>
            <p:cNvPr id="4" name="object 4"/>
            <p:cNvSpPr/>
            <p:nvPr/>
          </p:nvSpPr>
          <p:spPr>
            <a:xfrm>
              <a:off x="1276273" y="1640763"/>
              <a:ext cx="1544320" cy="218440"/>
            </a:xfrm>
            <a:custGeom>
              <a:avLst/>
              <a:gdLst/>
              <a:ahLst/>
              <a:cxnLst/>
              <a:rect l="l" t="t" r="r" b="b"/>
              <a:pathLst>
                <a:path w="1544320" h="218439">
                  <a:moveTo>
                    <a:pt x="45796" y="0"/>
                  </a:moveTo>
                  <a:lnTo>
                    <a:pt x="0" y="0"/>
                  </a:lnTo>
                  <a:lnTo>
                    <a:pt x="0" y="218440"/>
                  </a:lnTo>
                  <a:lnTo>
                    <a:pt x="45796" y="218440"/>
                  </a:lnTo>
                  <a:lnTo>
                    <a:pt x="45796" y="0"/>
                  </a:lnTo>
                  <a:close/>
                </a:path>
                <a:path w="1544320" h="218439">
                  <a:moveTo>
                    <a:pt x="145059" y="0"/>
                  </a:moveTo>
                  <a:lnTo>
                    <a:pt x="99250" y="0"/>
                  </a:lnTo>
                  <a:lnTo>
                    <a:pt x="99250" y="218440"/>
                  </a:lnTo>
                  <a:lnTo>
                    <a:pt x="145059" y="218440"/>
                  </a:lnTo>
                  <a:lnTo>
                    <a:pt x="145059" y="0"/>
                  </a:lnTo>
                  <a:close/>
                </a:path>
                <a:path w="1544320" h="218439">
                  <a:moveTo>
                    <a:pt x="245287" y="0"/>
                  </a:moveTo>
                  <a:lnTo>
                    <a:pt x="199491" y="0"/>
                  </a:lnTo>
                  <a:lnTo>
                    <a:pt x="199491" y="218440"/>
                  </a:lnTo>
                  <a:lnTo>
                    <a:pt x="245287" y="218440"/>
                  </a:lnTo>
                  <a:lnTo>
                    <a:pt x="245287" y="0"/>
                  </a:lnTo>
                  <a:close/>
                </a:path>
                <a:path w="1544320" h="218439">
                  <a:moveTo>
                    <a:pt x="344551" y="0"/>
                  </a:moveTo>
                  <a:lnTo>
                    <a:pt x="298742" y="0"/>
                  </a:lnTo>
                  <a:lnTo>
                    <a:pt x="298742" y="218440"/>
                  </a:lnTo>
                  <a:lnTo>
                    <a:pt x="344551" y="218440"/>
                  </a:lnTo>
                  <a:lnTo>
                    <a:pt x="344551" y="0"/>
                  </a:lnTo>
                  <a:close/>
                </a:path>
                <a:path w="1544320" h="218439">
                  <a:moveTo>
                    <a:pt x="446189" y="0"/>
                  </a:moveTo>
                  <a:lnTo>
                    <a:pt x="400392" y="0"/>
                  </a:lnTo>
                  <a:lnTo>
                    <a:pt x="400392" y="218440"/>
                  </a:lnTo>
                  <a:lnTo>
                    <a:pt x="446189" y="218440"/>
                  </a:lnTo>
                  <a:lnTo>
                    <a:pt x="446189" y="0"/>
                  </a:lnTo>
                  <a:close/>
                </a:path>
                <a:path w="1544320" h="218439">
                  <a:moveTo>
                    <a:pt x="545452" y="0"/>
                  </a:moveTo>
                  <a:lnTo>
                    <a:pt x="499656" y="0"/>
                  </a:lnTo>
                  <a:lnTo>
                    <a:pt x="499656" y="218440"/>
                  </a:lnTo>
                  <a:lnTo>
                    <a:pt x="545452" y="218440"/>
                  </a:lnTo>
                  <a:lnTo>
                    <a:pt x="545452" y="0"/>
                  </a:lnTo>
                  <a:close/>
                </a:path>
                <a:path w="1544320" h="218439">
                  <a:moveTo>
                    <a:pt x="645693" y="0"/>
                  </a:moveTo>
                  <a:lnTo>
                    <a:pt x="599884" y="0"/>
                  </a:lnTo>
                  <a:lnTo>
                    <a:pt x="599884" y="218440"/>
                  </a:lnTo>
                  <a:lnTo>
                    <a:pt x="645693" y="218440"/>
                  </a:lnTo>
                  <a:lnTo>
                    <a:pt x="645693" y="0"/>
                  </a:lnTo>
                  <a:close/>
                </a:path>
                <a:path w="1544320" h="218439">
                  <a:moveTo>
                    <a:pt x="744943" y="0"/>
                  </a:moveTo>
                  <a:lnTo>
                    <a:pt x="699147" y="0"/>
                  </a:lnTo>
                  <a:lnTo>
                    <a:pt x="699147" y="218440"/>
                  </a:lnTo>
                  <a:lnTo>
                    <a:pt x="744943" y="218440"/>
                  </a:lnTo>
                  <a:lnTo>
                    <a:pt x="744943" y="0"/>
                  </a:lnTo>
                  <a:close/>
                </a:path>
                <a:path w="1544320" h="218439">
                  <a:moveTo>
                    <a:pt x="844956" y="0"/>
                  </a:moveTo>
                  <a:lnTo>
                    <a:pt x="799160" y="0"/>
                  </a:lnTo>
                  <a:lnTo>
                    <a:pt x="799160" y="218440"/>
                  </a:lnTo>
                  <a:lnTo>
                    <a:pt x="844956" y="218440"/>
                  </a:lnTo>
                  <a:lnTo>
                    <a:pt x="844956" y="0"/>
                  </a:lnTo>
                  <a:close/>
                </a:path>
                <a:path w="1544320" h="218439">
                  <a:moveTo>
                    <a:pt x="944206" y="0"/>
                  </a:moveTo>
                  <a:lnTo>
                    <a:pt x="898410" y="0"/>
                  </a:lnTo>
                  <a:lnTo>
                    <a:pt x="898410" y="218440"/>
                  </a:lnTo>
                  <a:lnTo>
                    <a:pt x="944206" y="218440"/>
                  </a:lnTo>
                  <a:lnTo>
                    <a:pt x="944206" y="0"/>
                  </a:lnTo>
                  <a:close/>
                </a:path>
                <a:path w="1544320" h="218439">
                  <a:moveTo>
                    <a:pt x="1044448" y="0"/>
                  </a:moveTo>
                  <a:lnTo>
                    <a:pt x="998651" y="0"/>
                  </a:lnTo>
                  <a:lnTo>
                    <a:pt x="998651" y="218440"/>
                  </a:lnTo>
                  <a:lnTo>
                    <a:pt x="1044448" y="218440"/>
                  </a:lnTo>
                  <a:lnTo>
                    <a:pt x="1044448" y="0"/>
                  </a:lnTo>
                  <a:close/>
                </a:path>
                <a:path w="1544320" h="218439">
                  <a:moveTo>
                    <a:pt x="1143711" y="0"/>
                  </a:moveTo>
                  <a:lnTo>
                    <a:pt x="1097902" y="0"/>
                  </a:lnTo>
                  <a:lnTo>
                    <a:pt x="1097902" y="218440"/>
                  </a:lnTo>
                  <a:lnTo>
                    <a:pt x="1143711" y="218440"/>
                  </a:lnTo>
                  <a:lnTo>
                    <a:pt x="1143711" y="0"/>
                  </a:lnTo>
                  <a:close/>
                </a:path>
                <a:path w="1544320" h="218439">
                  <a:moveTo>
                    <a:pt x="1245349" y="0"/>
                  </a:moveTo>
                  <a:lnTo>
                    <a:pt x="1199553" y="0"/>
                  </a:lnTo>
                  <a:lnTo>
                    <a:pt x="1199553" y="218440"/>
                  </a:lnTo>
                  <a:lnTo>
                    <a:pt x="1245349" y="218440"/>
                  </a:lnTo>
                  <a:lnTo>
                    <a:pt x="1245349" y="0"/>
                  </a:lnTo>
                  <a:close/>
                </a:path>
                <a:path w="1544320" h="218439">
                  <a:moveTo>
                    <a:pt x="1344612" y="0"/>
                  </a:moveTo>
                  <a:lnTo>
                    <a:pt x="1298803" y="0"/>
                  </a:lnTo>
                  <a:lnTo>
                    <a:pt x="1298803" y="218440"/>
                  </a:lnTo>
                  <a:lnTo>
                    <a:pt x="1344612" y="218440"/>
                  </a:lnTo>
                  <a:lnTo>
                    <a:pt x="1344612" y="0"/>
                  </a:lnTo>
                  <a:close/>
                </a:path>
                <a:path w="1544320" h="218439">
                  <a:moveTo>
                    <a:pt x="1444840" y="0"/>
                  </a:moveTo>
                  <a:lnTo>
                    <a:pt x="1399044" y="0"/>
                  </a:lnTo>
                  <a:lnTo>
                    <a:pt x="1399044" y="218440"/>
                  </a:lnTo>
                  <a:lnTo>
                    <a:pt x="1444840" y="218440"/>
                  </a:lnTo>
                  <a:lnTo>
                    <a:pt x="1444840" y="0"/>
                  </a:lnTo>
                  <a:close/>
                </a:path>
                <a:path w="1544320" h="218439">
                  <a:moveTo>
                    <a:pt x="1544104" y="0"/>
                  </a:moveTo>
                  <a:lnTo>
                    <a:pt x="1498295" y="0"/>
                  </a:lnTo>
                  <a:lnTo>
                    <a:pt x="1498295" y="218440"/>
                  </a:lnTo>
                  <a:lnTo>
                    <a:pt x="1544104" y="218440"/>
                  </a:lnTo>
                  <a:lnTo>
                    <a:pt x="1544104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6278" y="1546526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1544100" y="0"/>
                  </a:moveTo>
                  <a:lnTo>
                    <a:pt x="0" y="0"/>
                  </a:lnTo>
                  <a:lnTo>
                    <a:pt x="0" y="91058"/>
                  </a:lnTo>
                  <a:lnTo>
                    <a:pt x="1544100" y="91058"/>
                  </a:lnTo>
                  <a:lnTo>
                    <a:pt x="154410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6278" y="1546526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0" y="0"/>
                  </a:moveTo>
                  <a:lnTo>
                    <a:pt x="1544100" y="0"/>
                  </a:lnTo>
                  <a:lnTo>
                    <a:pt x="1544100" y="91059"/>
                  </a:lnTo>
                  <a:lnTo>
                    <a:pt x="0" y="910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5257" y="1505106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4">
                  <a:moveTo>
                    <a:pt x="1544100" y="0"/>
                  </a:moveTo>
                  <a:lnTo>
                    <a:pt x="0" y="0"/>
                  </a:lnTo>
                  <a:lnTo>
                    <a:pt x="0" y="44653"/>
                  </a:lnTo>
                  <a:lnTo>
                    <a:pt x="1544100" y="44653"/>
                  </a:lnTo>
                  <a:lnTo>
                    <a:pt x="1544100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75257" y="1505106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4">
                  <a:moveTo>
                    <a:pt x="0" y="0"/>
                  </a:moveTo>
                  <a:lnTo>
                    <a:pt x="1544100" y="0"/>
                  </a:lnTo>
                  <a:lnTo>
                    <a:pt x="1544100" y="44653"/>
                  </a:lnTo>
                  <a:lnTo>
                    <a:pt x="0" y="4465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3291" y="1127683"/>
              <a:ext cx="1507490" cy="377825"/>
            </a:xfrm>
            <a:custGeom>
              <a:avLst/>
              <a:gdLst/>
              <a:ahLst/>
              <a:cxnLst/>
              <a:rect l="l" t="t" r="r" b="b"/>
              <a:pathLst>
                <a:path w="1507489" h="377825">
                  <a:moveTo>
                    <a:pt x="158927" y="376567"/>
                  </a:moveTo>
                  <a:lnTo>
                    <a:pt x="136486" y="286842"/>
                  </a:lnTo>
                  <a:lnTo>
                    <a:pt x="136486" y="2565"/>
                  </a:lnTo>
                  <a:lnTo>
                    <a:pt x="22961" y="2565"/>
                  </a:lnTo>
                  <a:lnTo>
                    <a:pt x="22961" y="286639"/>
                  </a:lnTo>
                  <a:lnTo>
                    <a:pt x="22479" y="286639"/>
                  </a:lnTo>
                  <a:lnTo>
                    <a:pt x="0" y="376567"/>
                  </a:lnTo>
                  <a:lnTo>
                    <a:pt x="158927" y="376567"/>
                  </a:lnTo>
                  <a:close/>
                </a:path>
                <a:path w="1507489" h="377825">
                  <a:moveTo>
                    <a:pt x="329184" y="374015"/>
                  </a:moveTo>
                  <a:lnTo>
                    <a:pt x="306755" y="284302"/>
                  </a:lnTo>
                  <a:lnTo>
                    <a:pt x="306755" y="0"/>
                  </a:lnTo>
                  <a:lnTo>
                    <a:pt x="193230" y="0"/>
                  </a:lnTo>
                  <a:lnTo>
                    <a:pt x="193230" y="284086"/>
                  </a:lnTo>
                  <a:lnTo>
                    <a:pt x="192747" y="284086"/>
                  </a:lnTo>
                  <a:lnTo>
                    <a:pt x="170256" y="374015"/>
                  </a:lnTo>
                  <a:lnTo>
                    <a:pt x="329184" y="374015"/>
                  </a:lnTo>
                  <a:close/>
                </a:path>
                <a:path w="1507489" h="377825">
                  <a:moveTo>
                    <a:pt x="499973" y="374777"/>
                  </a:moveTo>
                  <a:lnTo>
                    <a:pt x="477545" y="285064"/>
                  </a:lnTo>
                  <a:lnTo>
                    <a:pt x="477545" y="774"/>
                  </a:lnTo>
                  <a:lnTo>
                    <a:pt x="364020" y="774"/>
                  </a:lnTo>
                  <a:lnTo>
                    <a:pt x="364020" y="284848"/>
                  </a:lnTo>
                  <a:lnTo>
                    <a:pt x="363537" y="284848"/>
                  </a:lnTo>
                  <a:lnTo>
                    <a:pt x="341045" y="374777"/>
                  </a:lnTo>
                  <a:lnTo>
                    <a:pt x="499973" y="374777"/>
                  </a:lnTo>
                  <a:close/>
                </a:path>
                <a:path w="1507489" h="377825">
                  <a:moveTo>
                    <a:pt x="670775" y="375551"/>
                  </a:moveTo>
                  <a:lnTo>
                    <a:pt x="648335" y="285826"/>
                  </a:lnTo>
                  <a:lnTo>
                    <a:pt x="648335" y="1549"/>
                  </a:lnTo>
                  <a:lnTo>
                    <a:pt x="534822" y="1549"/>
                  </a:lnTo>
                  <a:lnTo>
                    <a:pt x="534822" y="285623"/>
                  </a:lnTo>
                  <a:lnTo>
                    <a:pt x="534327" y="285623"/>
                  </a:lnTo>
                  <a:lnTo>
                    <a:pt x="511848" y="375551"/>
                  </a:lnTo>
                  <a:lnTo>
                    <a:pt x="670775" y="375551"/>
                  </a:lnTo>
                  <a:close/>
                </a:path>
                <a:path w="1507489" h="377825">
                  <a:moveTo>
                    <a:pt x="835914" y="377342"/>
                  </a:moveTo>
                  <a:lnTo>
                    <a:pt x="813473" y="287578"/>
                  </a:lnTo>
                  <a:lnTo>
                    <a:pt x="813473" y="3327"/>
                  </a:lnTo>
                  <a:lnTo>
                    <a:pt x="699960" y="3327"/>
                  </a:lnTo>
                  <a:lnTo>
                    <a:pt x="699960" y="287413"/>
                  </a:lnTo>
                  <a:lnTo>
                    <a:pt x="699465" y="287413"/>
                  </a:lnTo>
                  <a:lnTo>
                    <a:pt x="676986" y="377342"/>
                  </a:lnTo>
                  <a:lnTo>
                    <a:pt x="835914" y="377342"/>
                  </a:lnTo>
                  <a:close/>
                </a:path>
                <a:path w="1507489" h="377825">
                  <a:moveTo>
                    <a:pt x="1006182" y="374777"/>
                  </a:moveTo>
                  <a:lnTo>
                    <a:pt x="983742" y="285051"/>
                  </a:lnTo>
                  <a:lnTo>
                    <a:pt x="983742" y="774"/>
                  </a:lnTo>
                  <a:lnTo>
                    <a:pt x="870216" y="774"/>
                  </a:lnTo>
                  <a:lnTo>
                    <a:pt x="870216" y="284848"/>
                  </a:lnTo>
                  <a:lnTo>
                    <a:pt x="869734" y="284848"/>
                  </a:lnTo>
                  <a:lnTo>
                    <a:pt x="847255" y="374777"/>
                  </a:lnTo>
                  <a:lnTo>
                    <a:pt x="1006182" y="374777"/>
                  </a:lnTo>
                  <a:close/>
                </a:path>
                <a:path w="1507489" h="377825">
                  <a:moveTo>
                    <a:pt x="1176972" y="375551"/>
                  </a:moveTo>
                  <a:lnTo>
                    <a:pt x="1154531" y="285788"/>
                  </a:lnTo>
                  <a:lnTo>
                    <a:pt x="1154531" y="1549"/>
                  </a:lnTo>
                  <a:lnTo>
                    <a:pt x="1041019" y="1549"/>
                  </a:lnTo>
                  <a:lnTo>
                    <a:pt x="1041019" y="285623"/>
                  </a:lnTo>
                  <a:lnTo>
                    <a:pt x="1040523" y="285623"/>
                  </a:lnTo>
                  <a:lnTo>
                    <a:pt x="1018044" y="375551"/>
                  </a:lnTo>
                  <a:lnTo>
                    <a:pt x="1176972" y="375551"/>
                  </a:lnTo>
                  <a:close/>
                </a:path>
                <a:path w="1507489" h="377825">
                  <a:moveTo>
                    <a:pt x="1347762" y="376326"/>
                  </a:moveTo>
                  <a:lnTo>
                    <a:pt x="1325321" y="286562"/>
                  </a:lnTo>
                  <a:lnTo>
                    <a:pt x="1325321" y="2324"/>
                  </a:lnTo>
                  <a:lnTo>
                    <a:pt x="1211808" y="2324"/>
                  </a:lnTo>
                  <a:lnTo>
                    <a:pt x="1211808" y="286397"/>
                  </a:lnTo>
                  <a:lnTo>
                    <a:pt x="1211313" y="286397"/>
                  </a:lnTo>
                  <a:lnTo>
                    <a:pt x="1188834" y="376326"/>
                  </a:lnTo>
                  <a:lnTo>
                    <a:pt x="1347762" y="376326"/>
                  </a:lnTo>
                  <a:close/>
                </a:path>
                <a:path w="1507489" h="377825">
                  <a:moveTo>
                    <a:pt x="1506969" y="377101"/>
                  </a:moveTo>
                  <a:lnTo>
                    <a:pt x="1484528" y="287337"/>
                  </a:lnTo>
                  <a:lnTo>
                    <a:pt x="1484528" y="3086"/>
                  </a:lnTo>
                  <a:lnTo>
                    <a:pt x="1371015" y="3086"/>
                  </a:lnTo>
                  <a:lnTo>
                    <a:pt x="1371015" y="287172"/>
                  </a:lnTo>
                  <a:lnTo>
                    <a:pt x="1370520" y="287172"/>
                  </a:lnTo>
                  <a:lnTo>
                    <a:pt x="1348041" y="377101"/>
                  </a:lnTo>
                  <a:lnTo>
                    <a:pt x="1506969" y="377101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883" y="1341521"/>
              <a:ext cx="328295" cy="93345"/>
            </a:xfrm>
            <a:custGeom>
              <a:avLst/>
              <a:gdLst/>
              <a:ahLst/>
              <a:cxnLst/>
              <a:rect l="l" t="t" r="r" b="b"/>
              <a:pathLst>
                <a:path w="328294" h="93344">
                  <a:moveTo>
                    <a:pt x="0" y="0"/>
                  </a:moveTo>
                  <a:lnTo>
                    <a:pt x="61118" y="7143"/>
                  </a:lnTo>
                  <a:lnTo>
                    <a:pt x="115093" y="15081"/>
                  </a:lnTo>
                  <a:lnTo>
                    <a:pt x="154781" y="23812"/>
                  </a:lnTo>
                  <a:lnTo>
                    <a:pt x="232568" y="49212"/>
                  </a:lnTo>
                  <a:lnTo>
                    <a:pt x="274637" y="65087"/>
                  </a:lnTo>
                  <a:lnTo>
                    <a:pt x="322262" y="89693"/>
                  </a:lnTo>
                  <a:lnTo>
                    <a:pt x="327892" y="9275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6690" y="1344355"/>
              <a:ext cx="123236" cy="10553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135063" y="1137894"/>
            <a:ext cx="2943860" cy="2548255"/>
            <a:chOff x="4611063" y="1137893"/>
            <a:chExt cx="2943860" cy="2548255"/>
          </a:xfrm>
        </p:grpSpPr>
        <p:sp>
          <p:nvSpPr>
            <p:cNvPr id="13" name="object 13"/>
            <p:cNvSpPr/>
            <p:nvPr/>
          </p:nvSpPr>
          <p:spPr>
            <a:xfrm>
              <a:off x="5260416" y="1650987"/>
              <a:ext cx="1544320" cy="218440"/>
            </a:xfrm>
            <a:custGeom>
              <a:avLst/>
              <a:gdLst/>
              <a:ahLst/>
              <a:cxnLst/>
              <a:rect l="l" t="t" r="r" b="b"/>
              <a:pathLst>
                <a:path w="1544320" h="218439">
                  <a:moveTo>
                    <a:pt x="45796" y="0"/>
                  </a:moveTo>
                  <a:lnTo>
                    <a:pt x="0" y="0"/>
                  </a:lnTo>
                  <a:lnTo>
                    <a:pt x="0" y="218427"/>
                  </a:lnTo>
                  <a:lnTo>
                    <a:pt x="45796" y="218427"/>
                  </a:lnTo>
                  <a:lnTo>
                    <a:pt x="45796" y="0"/>
                  </a:lnTo>
                  <a:close/>
                </a:path>
                <a:path w="1544320" h="218439">
                  <a:moveTo>
                    <a:pt x="145046" y="0"/>
                  </a:moveTo>
                  <a:lnTo>
                    <a:pt x="99250" y="0"/>
                  </a:lnTo>
                  <a:lnTo>
                    <a:pt x="99250" y="218427"/>
                  </a:lnTo>
                  <a:lnTo>
                    <a:pt x="145046" y="218427"/>
                  </a:lnTo>
                  <a:lnTo>
                    <a:pt x="145046" y="0"/>
                  </a:lnTo>
                  <a:close/>
                </a:path>
                <a:path w="1544320" h="218439">
                  <a:moveTo>
                    <a:pt x="245287" y="0"/>
                  </a:moveTo>
                  <a:lnTo>
                    <a:pt x="199491" y="0"/>
                  </a:lnTo>
                  <a:lnTo>
                    <a:pt x="199491" y="218427"/>
                  </a:lnTo>
                  <a:lnTo>
                    <a:pt x="245287" y="218427"/>
                  </a:lnTo>
                  <a:lnTo>
                    <a:pt x="245287" y="0"/>
                  </a:lnTo>
                  <a:close/>
                </a:path>
                <a:path w="1544320" h="218439">
                  <a:moveTo>
                    <a:pt x="344538" y="0"/>
                  </a:moveTo>
                  <a:lnTo>
                    <a:pt x="298742" y="0"/>
                  </a:lnTo>
                  <a:lnTo>
                    <a:pt x="298742" y="218427"/>
                  </a:lnTo>
                  <a:lnTo>
                    <a:pt x="344538" y="218427"/>
                  </a:lnTo>
                  <a:lnTo>
                    <a:pt x="344538" y="0"/>
                  </a:lnTo>
                  <a:close/>
                </a:path>
                <a:path w="1544320" h="218439">
                  <a:moveTo>
                    <a:pt x="446189" y="0"/>
                  </a:moveTo>
                  <a:lnTo>
                    <a:pt x="400392" y="0"/>
                  </a:lnTo>
                  <a:lnTo>
                    <a:pt x="400392" y="218427"/>
                  </a:lnTo>
                  <a:lnTo>
                    <a:pt x="446189" y="218427"/>
                  </a:lnTo>
                  <a:lnTo>
                    <a:pt x="446189" y="0"/>
                  </a:lnTo>
                  <a:close/>
                </a:path>
                <a:path w="1544320" h="218439">
                  <a:moveTo>
                    <a:pt x="545452" y="0"/>
                  </a:moveTo>
                  <a:lnTo>
                    <a:pt x="499643" y="0"/>
                  </a:lnTo>
                  <a:lnTo>
                    <a:pt x="499643" y="218427"/>
                  </a:lnTo>
                  <a:lnTo>
                    <a:pt x="545452" y="218427"/>
                  </a:lnTo>
                  <a:lnTo>
                    <a:pt x="545452" y="0"/>
                  </a:lnTo>
                  <a:close/>
                </a:path>
                <a:path w="1544320" h="218439">
                  <a:moveTo>
                    <a:pt x="645680" y="0"/>
                  </a:moveTo>
                  <a:lnTo>
                    <a:pt x="599884" y="0"/>
                  </a:lnTo>
                  <a:lnTo>
                    <a:pt x="599884" y="218427"/>
                  </a:lnTo>
                  <a:lnTo>
                    <a:pt x="645680" y="218427"/>
                  </a:lnTo>
                  <a:lnTo>
                    <a:pt x="645680" y="0"/>
                  </a:lnTo>
                  <a:close/>
                </a:path>
                <a:path w="1544320" h="218439">
                  <a:moveTo>
                    <a:pt x="744943" y="0"/>
                  </a:moveTo>
                  <a:lnTo>
                    <a:pt x="699135" y="0"/>
                  </a:lnTo>
                  <a:lnTo>
                    <a:pt x="699135" y="218427"/>
                  </a:lnTo>
                  <a:lnTo>
                    <a:pt x="744943" y="218427"/>
                  </a:lnTo>
                  <a:lnTo>
                    <a:pt x="744943" y="0"/>
                  </a:lnTo>
                  <a:close/>
                </a:path>
                <a:path w="1544320" h="218439">
                  <a:moveTo>
                    <a:pt x="844956" y="0"/>
                  </a:moveTo>
                  <a:lnTo>
                    <a:pt x="799147" y="0"/>
                  </a:lnTo>
                  <a:lnTo>
                    <a:pt x="799147" y="218427"/>
                  </a:lnTo>
                  <a:lnTo>
                    <a:pt x="844956" y="218427"/>
                  </a:lnTo>
                  <a:lnTo>
                    <a:pt x="844956" y="0"/>
                  </a:lnTo>
                  <a:close/>
                </a:path>
                <a:path w="1544320" h="218439">
                  <a:moveTo>
                    <a:pt x="944206" y="0"/>
                  </a:moveTo>
                  <a:lnTo>
                    <a:pt x="898410" y="0"/>
                  </a:lnTo>
                  <a:lnTo>
                    <a:pt x="898410" y="218427"/>
                  </a:lnTo>
                  <a:lnTo>
                    <a:pt x="944206" y="218427"/>
                  </a:lnTo>
                  <a:lnTo>
                    <a:pt x="944206" y="0"/>
                  </a:lnTo>
                  <a:close/>
                </a:path>
                <a:path w="1544320" h="218439">
                  <a:moveTo>
                    <a:pt x="1044448" y="0"/>
                  </a:moveTo>
                  <a:lnTo>
                    <a:pt x="998639" y="0"/>
                  </a:lnTo>
                  <a:lnTo>
                    <a:pt x="998639" y="218427"/>
                  </a:lnTo>
                  <a:lnTo>
                    <a:pt x="1044448" y="218427"/>
                  </a:lnTo>
                  <a:lnTo>
                    <a:pt x="1044448" y="0"/>
                  </a:lnTo>
                  <a:close/>
                </a:path>
                <a:path w="1544320" h="218439">
                  <a:moveTo>
                    <a:pt x="1143698" y="0"/>
                  </a:moveTo>
                  <a:lnTo>
                    <a:pt x="1097902" y="0"/>
                  </a:lnTo>
                  <a:lnTo>
                    <a:pt x="1097902" y="218427"/>
                  </a:lnTo>
                  <a:lnTo>
                    <a:pt x="1143698" y="218427"/>
                  </a:lnTo>
                  <a:lnTo>
                    <a:pt x="1143698" y="0"/>
                  </a:lnTo>
                  <a:close/>
                </a:path>
                <a:path w="1544320" h="218439">
                  <a:moveTo>
                    <a:pt x="1245349" y="0"/>
                  </a:moveTo>
                  <a:lnTo>
                    <a:pt x="1199540" y="0"/>
                  </a:lnTo>
                  <a:lnTo>
                    <a:pt x="1199540" y="218427"/>
                  </a:lnTo>
                  <a:lnTo>
                    <a:pt x="1245349" y="218427"/>
                  </a:lnTo>
                  <a:lnTo>
                    <a:pt x="1245349" y="0"/>
                  </a:lnTo>
                  <a:close/>
                </a:path>
                <a:path w="1544320" h="218439">
                  <a:moveTo>
                    <a:pt x="1344599" y="0"/>
                  </a:moveTo>
                  <a:lnTo>
                    <a:pt x="1298803" y="0"/>
                  </a:lnTo>
                  <a:lnTo>
                    <a:pt x="1298803" y="218427"/>
                  </a:lnTo>
                  <a:lnTo>
                    <a:pt x="1344599" y="218427"/>
                  </a:lnTo>
                  <a:lnTo>
                    <a:pt x="1344599" y="0"/>
                  </a:lnTo>
                  <a:close/>
                </a:path>
                <a:path w="1544320" h="218439">
                  <a:moveTo>
                    <a:pt x="1444840" y="0"/>
                  </a:moveTo>
                  <a:lnTo>
                    <a:pt x="1399044" y="0"/>
                  </a:lnTo>
                  <a:lnTo>
                    <a:pt x="1399044" y="218427"/>
                  </a:lnTo>
                  <a:lnTo>
                    <a:pt x="1444840" y="218427"/>
                  </a:lnTo>
                  <a:lnTo>
                    <a:pt x="1444840" y="0"/>
                  </a:lnTo>
                  <a:close/>
                </a:path>
                <a:path w="1544320" h="218439">
                  <a:moveTo>
                    <a:pt x="1544091" y="0"/>
                  </a:moveTo>
                  <a:lnTo>
                    <a:pt x="1498295" y="0"/>
                  </a:lnTo>
                  <a:lnTo>
                    <a:pt x="1498295" y="218427"/>
                  </a:lnTo>
                  <a:lnTo>
                    <a:pt x="1544091" y="218427"/>
                  </a:lnTo>
                  <a:lnTo>
                    <a:pt x="1544091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60416" y="1556743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1544101" y="0"/>
                  </a:moveTo>
                  <a:lnTo>
                    <a:pt x="0" y="0"/>
                  </a:lnTo>
                  <a:lnTo>
                    <a:pt x="0" y="91059"/>
                  </a:lnTo>
                  <a:lnTo>
                    <a:pt x="1544101" y="91059"/>
                  </a:lnTo>
                  <a:lnTo>
                    <a:pt x="1544101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60416" y="1556743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0" y="0"/>
                  </a:moveTo>
                  <a:lnTo>
                    <a:pt x="1544101" y="0"/>
                  </a:lnTo>
                  <a:lnTo>
                    <a:pt x="1544101" y="91059"/>
                  </a:lnTo>
                  <a:lnTo>
                    <a:pt x="0" y="910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9395" y="1515322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4">
                  <a:moveTo>
                    <a:pt x="1544101" y="0"/>
                  </a:moveTo>
                  <a:lnTo>
                    <a:pt x="0" y="0"/>
                  </a:lnTo>
                  <a:lnTo>
                    <a:pt x="0" y="44654"/>
                  </a:lnTo>
                  <a:lnTo>
                    <a:pt x="1544101" y="44654"/>
                  </a:lnTo>
                  <a:lnTo>
                    <a:pt x="1544101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59395" y="1515322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4">
                  <a:moveTo>
                    <a:pt x="0" y="0"/>
                  </a:moveTo>
                  <a:lnTo>
                    <a:pt x="1544101" y="0"/>
                  </a:lnTo>
                  <a:lnTo>
                    <a:pt x="1544101" y="44653"/>
                  </a:lnTo>
                  <a:lnTo>
                    <a:pt x="0" y="4465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77421" y="1137894"/>
              <a:ext cx="1507490" cy="377825"/>
            </a:xfrm>
            <a:custGeom>
              <a:avLst/>
              <a:gdLst/>
              <a:ahLst/>
              <a:cxnLst/>
              <a:rect l="l" t="t" r="r" b="b"/>
              <a:pathLst>
                <a:path w="1507490" h="377825">
                  <a:moveTo>
                    <a:pt x="158927" y="376580"/>
                  </a:moveTo>
                  <a:lnTo>
                    <a:pt x="136499" y="286867"/>
                  </a:lnTo>
                  <a:lnTo>
                    <a:pt x="136499" y="2565"/>
                  </a:lnTo>
                  <a:lnTo>
                    <a:pt x="22974" y="2565"/>
                  </a:lnTo>
                  <a:lnTo>
                    <a:pt x="22974" y="286651"/>
                  </a:lnTo>
                  <a:lnTo>
                    <a:pt x="22491" y="286651"/>
                  </a:lnTo>
                  <a:lnTo>
                    <a:pt x="0" y="376580"/>
                  </a:lnTo>
                  <a:lnTo>
                    <a:pt x="158927" y="376580"/>
                  </a:lnTo>
                  <a:close/>
                </a:path>
                <a:path w="1507490" h="377825">
                  <a:moveTo>
                    <a:pt x="329196" y="374015"/>
                  </a:moveTo>
                  <a:lnTo>
                    <a:pt x="306755" y="284251"/>
                  </a:lnTo>
                  <a:lnTo>
                    <a:pt x="306755" y="0"/>
                  </a:lnTo>
                  <a:lnTo>
                    <a:pt x="193243" y="0"/>
                  </a:lnTo>
                  <a:lnTo>
                    <a:pt x="193243" y="284086"/>
                  </a:lnTo>
                  <a:lnTo>
                    <a:pt x="192747" y="284086"/>
                  </a:lnTo>
                  <a:lnTo>
                    <a:pt x="170268" y="374015"/>
                  </a:lnTo>
                  <a:lnTo>
                    <a:pt x="329196" y="374015"/>
                  </a:lnTo>
                  <a:close/>
                </a:path>
                <a:path w="1507490" h="377825">
                  <a:moveTo>
                    <a:pt x="499986" y="374789"/>
                  </a:moveTo>
                  <a:lnTo>
                    <a:pt x="477545" y="285026"/>
                  </a:lnTo>
                  <a:lnTo>
                    <a:pt x="477545" y="774"/>
                  </a:lnTo>
                  <a:lnTo>
                    <a:pt x="364032" y="774"/>
                  </a:lnTo>
                  <a:lnTo>
                    <a:pt x="364032" y="284861"/>
                  </a:lnTo>
                  <a:lnTo>
                    <a:pt x="363537" y="284861"/>
                  </a:lnTo>
                  <a:lnTo>
                    <a:pt x="341058" y="374789"/>
                  </a:lnTo>
                  <a:lnTo>
                    <a:pt x="499986" y="374789"/>
                  </a:lnTo>
                  <a:close/>
                </a:path>
                <a:path w="1507490" h="377825">
                  <a:moveTo>
                    <a:pt x="670775" y="375564"/>
                  </a:moveTo>
                  <a:lnTo>
                    <a:pt x="648347" y="285851"/>
                  </a:lnTo>
                  <a:lnTo>
                    <a:pt x="648347" y="1549"/>
                  </a:lnTo>
                  <a:lnTo>
                    <a:pt x="534822" y="1549"/>
                  </a:lnTo>
                  <a:lnTo>
                    <a:pt x="534822" y="285635"/>
                  </a:lnTo>
                  <a:lnTo>
                    <a:pt x="534339" y="285635"/>
                  </a:lnTo>
                  <a:lnTo>
                    <a:pt x="511848" y="375564"/>
                  </a:lnTo>
                  <a:lnTo>
                    <a:pt x="670775" y="375564"/>
                  </a:lnTo>
                  <a:close/>
                </a:path>
                <a:path w="1507490" h="377825">
                  <a:moveTo>
                    <a:pt x="835926" y="377355"/>
                  </a:moveTo>
                  <a:lnTo>
                    <a:pt x="813485" y="287629"/>
                  </a:lnTo>
                  <a:lnTo>
                    <a:pt x="813485" y="3340"/>
                  </a:lnTo>
                  <a:lnTo>
                    <a:pt x="699960" y="3340"/>
                  </a:lnTo>
                  <a:lnTo>
                    <a:pt x="699960" y="287426"/>
                  </a:lnTo>
                  <a:lnTo>
                    <a:pt x="699477" y="287426"/>
                  </a:lnTo>
                  <a:lnTo>
                    <a:pt x="676998" y="377355"/>
                  </a:lnTo>
                  <a:lnTo>
                    <a:pt x="835926" y="377355"/>
                  </a:lnTo>
                  <a:close/>
                </a:path>
                <a:path w="1507490" h="377825">
                  <a:moveTo>
                    <a:pt x="1006182" y="374789"/>
                  </a:moveTo>
                  <a:lnTo>
                    <a:pt x="983754" y="285076"/>
                  </a:lnTo>
                  <a:lnTo>
                    <a:pt x="983754" y="774"/>
                  </a:lnTo>
                  <a:lnTo>
                    <a:pt x="870229" y="774"/>
                  </a:lnTo>
                  <a:lnTo>
                    <a:pt x="870229" y="284861"/>
                  </a:lnTo>
                  <a:lnTo>
                    <a:pt x="869746" y="284861"/>
                  </a:lnTo>
                  <a:lnTo>
                    <a:pt x="847255" y="374789"/>
                  </a:lnTo>
                  <a:lnTo>
                    <a:pt x="1006182" y="374789"/>
                  </a:lnTo>
                  <a:close/>
                </a:path>
                <a:path w="1507490" h="377825">
                  <a:moveTo>
                    <a:pt x="1176972" y="375564"/>
                  </a:moveTo>
                  <a:lnTo>
                    <a:pt x="1154544" y="285851"/>
                  </a:lnTo>
                  <a:lnTo>
                    <a:pt x="1154544" y="1549"/>
                  </a:lnTo>
                  <a:lnTo>
                    <a:pt x="1041019" y="1549"/>
                  </a:lnTo>
                  <a:lnTo>
                    <a:pt x="1041019" y="285635"/>
                  </a:lnTo>
                  <a:lnTo>
                    <a:pt x="1040536" y="285635"/>
                  </a:lnTo>
                  <a:lnTo>
                    <a:pt x="1018057" y="375564"/>
                  </a:lnTo>
                  <a:lnTo>
                    <a:pt x="1176972" y="375564"/>
                  </a:lnTo>
                  <a:close/>
                </a:path>
                <a:path w="1507490" h="377825">
                  <a:moveTo>
                    <a:pt x="1347774" y="376339"/>
                  </a:moveTo>
                  <a:lnTo>
                    <a:pt x="1325333" y="286575"/>
                  </a:lnTo>
                  <a:lnTo>
                    <a:pt x="1325333" y="2324"/>
                  </a:lnTo>
                  <a:lnTo>
                    <a:pt x="1211821" y="2324"/>
                  </a:lnTo>
                  <a:lnTo>
                    <a:pt x="1211821" y="286410"/>
                  </a:lnTo>
                  <a:lnTo>
                    <a:pt x="1211326" y="286410"/>
                  </a:lnTo>
                  <a:lnTo>
                    <a:pt x="1188847" y="376339"/>
                  </a:lnTo>
                  <a:lnTo>
                    <a:pt x="1347774" y="376339"/>
                  </a:lnTo>
                  <a:close/>
                </a:path>
                <a:path w="1507490" h="377825">
                  <a:moveTo>
                    <a:pt x="1506969" y="377101"/>
                  </a:moveTo>
                  <a:lnTo>
                    <a:pt x="1484541" y="287388"/>
                  </a:lnTo>
                  <a:lnTo>
                    <a:pt x="1484541" y="3098"/>
                  </a:lnTo>
                  <a:lnTo>
                    <a:pt x="1371015" y="3098"/>
                  </a:lnTo>
                  <a:lnTo>
                    <a:pt x="1371015" y="287185"/>
                  </a:lnTo>
                  <a:lnTo>
                    <a:pt x="1370533" y="287185"/>
                  </a:lnTo>
                  <a:lnTo>
                    <a:pt x="1348054" y="377101"/>
                  </a:lnTo>
                  <a:lnTo>
                    <a:pt x="1506969" y="377101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15546" y="1294011"/>
              <a:ext cx="328295" cy="93345"/>
            </a:xfrm>
            <a:custGeom>
              <a:avLst/>
              <a:gdLst/>
              <a:ahLst/>
              <a:cxnLst/>
              <a:rect l="l" t="t" r="r" b="b"/>
              <a:pathLst>
                <a:path w="328295" h="93344">
                  <a:moveTo>
                    <a:pt x="0" y="0"/>
                  </a:moveTo>
                  <a:lnTo>
                    <a:pt x="61118" y="7143"/>
                  </a:lnTo>
                  <a:lnTo>
                    <a:pt x="115093" y="15081"/>
                  </a:lnTo>
                  <a:lnTo>
                    <a:pt x="154781" y="23812"/>
                  </a:lnTo>
                  <a:lnTo>
                    <a:pt x="232568" y="49212"/>
                  </a:lnTo>
                  <a:lnTo>
                    <a:pt x="274637" y="65087"/>
                  </a:lnTo>
                  <a:lnTo>
                    <a:pt x="322262" y="89693"/>
                  </a:lnTo>
                  <a:lnTo>
                    <a:pt x="327892" y="9275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2354" y="1296846"/>
              <a:ext cx="123235" cy="10553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73114" y="2018613"/>
              <a:ext cx="961390" cy="1446530"/>
            </a:xfrm>
            <a:custGeom>
              <a:avLst/>
              <a:gdLst/>
              <a:ahLst/>
              <a:cxnLst/>
              <a:rect l="l" t="t" r="r" b="b"/>
              <a:pathLst>
                <a:path w="961390" h="1446529">
                  <a:moveTo>
                    <a:pt x="212064" y="1406779"/>
                  </a:moveTo>
                  <a:lnTo>
                    <a:pt x="22898" y="1297559"/>
                  </a:lnTo>
                  <a:lnTo>
                    <a:pt x="0" y="1337233"/>
                  </a:lnTo>
                  <a:lnTo>
                    <a:pt x="189166" y="1446441"/>
                  </a:lnTo>
                  <a:lnTo>
                    <a:pt x="212064" y="1406779"/>
                  </a:lnTo>
                  <a:close/>
                </a:path>
                <a:path w="961390" h="1446529">
                  <a:moveTo>
                    <a:pt x="261696" y="1320825"/>
                  </a:moveTo>
                  <a:lnTo>
                    <a:pt x="72517" y="1211605"/>
                  </a:lnTo>
                  <a:lnTo>
                    <a:pt x="49618" y="1251267"/>
                  </a:lnTo>
                  <a:lnTo>
                    <a:pt x="238798" y="1360487"/>
                  </a:lnTo>
                  <a:lnTo>
                    <a:pt x="261696" y="1320825"/>
                  </a:lnTo>
                  <a:close/>
                </a:path>
                <a:path w="961390" h="1446529">
                  <a:moveTo>
                    <a:pt x="311810" y="1234020"/>
                  </a:moveTo>
                  <a:lnTo>
                    <a:pt x="122643" y="1124800"/>
                  </a:lnTo>
                  <a:lnTo>
                    <a:pt x="99745" y="1164463"/>
                  </a:lnTo>
                  <a:lnTo>
                    <a:pt x="288912" y="1273683"/>
                  </a:lnTo>
                  <a:lnTo>
                    <a:pt x="311810" y="1234020"/>
                  </a:lnTo>
                  <a:close/>
                </a:path>
                <a:path w="961390" h="1446529">
                  <a:moveTo>
                    <a:pt x="361442" y="1148054"/>
                  </a:moveTo>
                  <a:lnTo>
                    <a:pt x="172275" y="1038834"/>
                  </a:lnTo>
                  <a:lnTo>
                    <a:pt x="149364" y="1078509"/>
                  </a:lnTo>
                  <a:lnTo>
                    <a:pt x="338543" y="1187716"/>
                  </a:lnTo>
                  <a:lnTo>
                    <a:pt x="361442" y="1148054"/>
                  </a:lnTo>
                  <a:close/>
                </a:path>
                <a:path w="961390" h="1446529">
                  <a:moveTo>
                    <a:pt x="412267" y="1060030"/>
                  </a:moveTo>
                  <a:lnTo>
                    <a:pt x="223088" y="950810"/>
                  </a:lnTo>
                  <a:lnTo>
                    <a:pt x="200190" y="990473"/>
                  </a:lnTo>
                  <a:lnTo>
                    <a:pt x="389356" y="1099693"/>
                  </a:lnTo>
                  <a:lnTo>
                    <a:pt x="412267" y="1060030"/>
                  </a:lnTo>
                  <a:close/>
                </a:path>
                <a:path w="961390" h="1446529">
                  <a:moveTo>
                    <a:pt x="461886" y="974064"/>
                  </a:moveTo>
                  <a:lnTo>
                    <a:pt x="272719" y="864857"/>
                  </a:lnTo>
                  <a:lnTo>
                    <a:pt x="249821" y="904519"/>
                  </a:lnTo>
                  <a:lnTo>
                    <a:pt x="438988" y="1013739"/>
                  </a:lnTo>
                  <a:lnTo>
                    <a:pt x="461886" y="974064"/>
                  </a:lnTo>
                  <a:close/>
                </a:path>
                <a:path w="961390" h="1446529">
                  <a:moveTo>
                    <a:pt x="512013" y="887260"/>
                  </a:moveTo>
                  <a:lnTo>
                    <a:pt x="322834" y="778040"/>
                  </a:lnTo>
                  <a:lnTo>
                    <a:pt x="299935" y="817714"/>
                  </a:lnTo>
                  <a:lnTo>
                    <a:pt x="489115" y="926922"/>
                  </a:lnTo>
                  <a:lnTo>
                    <a:pt x="512013" y="887260"/>
                  </a:lnTo>
                  <a:close/>
                </a:path>
                <a:path w="961390" h="1446529">
                  <a:moveTo>
                    <a:pt x="561632" y="801306"/>
                  </a:moveTo>
                  <a:lnTo>
                    <a:pt x="372465" y="692086"/>
                  </a:lnTo>
                  <a:lnTo>
                    <a:pt x="349567" y="731748"/>
                  </a:lnTo>
                  <a:lnTo>
                    <a:pt x="538734" y="840968"/>
                  </a:lnTo>
                  <a:lnTo>
                    <a:pt x="561632" y="801306"/>
                  </a:lnTo>
                  <a:close/>
                </a:path>
                <a:path w="961390" h="1446529">
                  <a:moveTo>
                    <a:pt x="611644" y="714692"/>
                  </a:moveTo>
                  <a:lnTo>
                    <a:pt x="422465" y="605472"/>
                  </a:lnTo>
                  <a:lnTo>
                    <a:pt x="399567" y="645134"/>
                  </a:lnTo>
                  <a:lnTo>
                    <a:pt x="588746" y="754354"/>
                  </a:lnTo>
                  <a:lnTo>
                    <a:pt x="611644" y="714692"/>
                  </a:lnTo>
                  <a:close/>
                </a:path>
                <a:path w="961390" h="1446529">
                  <a:moveTo>
                    <a:pt x="661276" y="628738"/>
                  </a:moveTo>
                  <a:lnTo>
                    <a:pt x="472097" y="519518"/>
                  </a:lnTo>
                  <a:lnTo>
                    <a:pt x="449199" y="559181"/>
                  </a:lnTo>
                  <a:lnTo>
                    <a:pt x="638365" y="668401"/>
                  </a:lnTo>
                  <a:lnTo>
                    <a:pt x="661276" y="628738"/>
                  </a:lnTo>
                  <a:close/>
                </a:path>
                <a:path w="961390" h="1446529">
                  <a:moveTo>
                    <a:pt x="711390" y="541921"/>
                  </a:moveTo>
                  <a:lnTo>
                    <a:pt x="522224" y="432714"/>
                  </a:lnTo>
                  <a:lnTo>
                    <a:pt x="499325" y="472376"/>
                  </a:lnTo>
                  <a:lnTo>
                    <a:pt x="688492" y="581596"/>
                  </a:lnTo>
                  <a:lnTo>
                    <a:pt x="711390" y="541921"/>
                  </a:lnTo>
                  <a:close/>
                </a:path>
                <a:path w="961390" h="1446529">
                  <a:moveTo>
                    <a:pt x="761022" y="455968"/>
                  </a:moveTo>
                  <a:lnTo>
                    <a:pt x="571842" y="346748"/>
                  </a:lnTo>
                  <a:lnTo>
                    <a:pt x="548944" y="386410"/>
                  </a:lnTo>
                  <a:lnTo>
                    <a:pt x="738111" y="495630"/>
                  </a:lnTo>
                  <a:lnTo>
                    <a:pt x="761022" y="455968"/>
                  </a:lnTo>
                  <a:close/>
                </a:path>
                <a:path w="961390" h="1446529">
                  <a:moveTo>
                    <a:pt x="811834" y="367944"/>
                  </a:moveTo>
                  <a:lnTo>
                    <a:pt x="622668" y="258724"/>
                  </a:lnTo>
                  <a:lnTo>
                    <a:pt x="599770" y="298386"/>
                  </a:lnTo>
                  <a:lnTo>
                    <a:pt x="788936" y="407606"/>
                  </a:lnTo>
                  <a:lnTo>
                    <a:pt x="811834" y="367944"/>
                  </a:lnTo>
                  <a:close/>
                </a:path>
                <a:path w="961390" h="1446529">
                  <a:moveTo>
                    <a:pt x="861466" y="281978"/>
                  </a:moveTo>
                  <a:lnTo>
                    <a:pt x="672299" y="172770"/>
                  </a:lnTo>
                  <a:lnTo>
                    <a:pt x="649401" y="212432"/>
                  </a:lnTo>
                  <a:lnTo>
                    <a:pt x="838568" y="321652"/>
                  </a:lnTo>
                  <a:lnTo>
                    <a:pt x="861466" y="281978"/>
                  </a:lnTo>
                  <a:close/>
                </a:path>
                <a:path w="961390" h="1446529">
                  <a:moveTo>
                    <a:pt x="911593" y="195173"/>
                  </a:moveTo>
                  <a:lnTo>
                    <a:pt x="722414" y="85953"/>
                  </a:lnTo>
                  <a:lnTo>
                    <a:pt x="699516" y="125615"/>
                  </a:lnTo>
                  <a:lnTo>
                    <a:pt x="888682" y="234835"/>
                  </a:lnTo>
                  <a:lnTo>
                    <a:pt x="911593" y="195173"/>
                  </a:lnTo>
                  <a:close/>
                </a:path>
                <a:path w="961390" h="1446529">
                  <a:moveTo>
                    <a:pt x="961212" y="109220"/>
                  </a:moveTo>
                  <a:lnTo>
                    <a:pt x="772045" y="0"/>
                  </a:lnTo>
                  <a:lnTo>
                    <a:pt x="749147" y="39662"/>
                  </a:lnTo>
                  <a:lnTo>
                    <a:pt x="938314" y="148882"/>
                  </a:lnTo>
                  <a:lnTo>
                    <a:pt x="961212" y="10922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65035" y="2129412"/>
              <a:ext cx="851535" cy="1383030"/>
            </a:xfrm>
            <a:custGeom>
              <a:avLst/>
              <a:gdLst/>
              <a:ahLst/>
              <a:cxnLst/>
              <a:rect l="l" t="t" r="r" b="b"/>
              <a:pathLst>
                <a:path w="851534" h="1383029">
                  <a:moveTo>
                    <a:pt x="772050" y="0"/>
                  </a:moveTo>
                  <a:lnTo>
                    <a:pt x="0" y="1337231"/>
                  </a:lnTo>
                  <a:lnTo>
                    <a:pt x="78859" y="1382760"/>
                  </a:lnTo>
                  <a:lnTo>
                    <a:pt x="850911" y="45529"/>
                  </a:lnTo>
                  <a:lnTo>
                    <a:pt x="77205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65034" y="2129412"/>
              <a:ext cx="851535" cy="1383030"/>
            </a:xfrm>
            <a:custGeom>
              <a:avLst/>
              <a:gdLst/>
              <a:ahLst/>
              <a:cxnLst/>
              <a:rect l="l" t="t" r="r" b="b"/>
              <a:pathLst>
                <a:path w="851534" h="1383029">
                  <a:moveTo>
                    <a:pt x="78860" y="1382761"/>
                  </a:moveTo>
                  <a:lnTo>
                    <a:pt x="850911" y="45530"/>
                  </a:lnTo>
                  <a:lnTo>
                    <a:pt x="772050" y="0"/>
                  </a:lnTo>
                  <a:lnTo>
                    <a:pt x="0" y="1337231"/>
                  </a:lnTo>
                  <a:lnTo>
                    <a:pt x="78860" y="138276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40585" y="2174210"/>
              <a:ext cx="810895" cy="1360170"/>
            </a:xfrm>
            <a:custGeom>
              <a:avLst/>
              <a:gdLst/>
              <a:ahLst/>
              <a:cxnLst/>
              <a:rect l="l" t="t" r="r" b="b"/>
              <a:pathLst>
                <a:path w="810895" h="1360170">
                  <a:moveTo>
                    <a:pt x="772050" y="0"/>
                  </a:moveTo>
                  <a:lnTo>
                    <a:pt x="0" y="1337231"/>
                  </a:lnTo>
                  <a:lnTo>
                    <a:pt x="38671" y="1359557"/>
                  </a:lnTo>
                  <a:lnTo>
                    <a:pt x="810722" y="22326"/>
                  </a:lnTo>
                  <a:lnTo>
                    <a:pt x="772050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40584" y="2174210"/>
              <a:ext cx="810895" cy="1360170"/>
            </a:xfrm>
            <a:custGeom>
              <a:avLst/>
              <a:gdLst/>
              <a:ahLst/>
              <a:cxnLst/>
              <a:rect l="l" t="t" r="r" b="b"/>
              <a:pathLst>
                <a:path w="810895" h="1360170">
                  <a:moveTo>
                    <a:pt x="38671" y="1359558"/>
                  </a:moveTo>
                  <a:lnTo>
                    <a:pt x="810722" y="22326"/>
                  </a:lnTo>
                  <a:lnTo>
                    <a:pt x="772050" y="0"/>
                  </a:lnTo>
                  <a:lnTo>
                    <a:pt x="0" y="1337231"/>
                  </a:lnTo>
                  <a:lnTo>
                    <a:pt x="38671" y="135955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89014" y="2213241"/>
              <a:ext cx="1066165" cy="1472565"/>
            </a:xfrm>
            <a:custGeom>
              <a:avLst/>
              <a:gdLst/>
              <a:ahLst/>
              <a:cxnLst/>
              <a:rect l="l" t="t" r="r" b="b"/>
              <a:pathLst>
                <a:path w="1066165" h="1472564">
                  <a:moveTo>
                    <a:pt x="392137" y="1374140"/>
                  </a:moveTo>
                  <a:lnTo>
                    <a:pt x="145948" y="1232014"/>
                  </a:lnTo>
                  <a:lnTo>
                    <a:pt x="79463" y="1167701"/>
                  </a:lnTo>
                  <a:lnTo>
                    <a:pt x="0" y="1305344"/>
                  </a:lnTo>
                  <a:lnTo>
                    <a:pt x="89115" y="1330833"/>
                  </a:lnTo>
                  <a:lnTo>
                    <a:pt x="89357" y="1330413"/>
                  </a:lnTo>
                  <a:lnTo>
                    <a:pt x="335381" y="1472450"/>
                  </a:lnTo>
                  <a:lnTo>
                    <a:pt x="392137" y="1374140"/>
                  </a:lnTo>
                  <a:close/>
                </a:path>
                <a:path w="1066165" h="1472564">
                  <a:moveTo>
                    <a:pt x="479488" y="1227975"/>
                  </a:moveTo>
                  <a:lnTo>
                    <a:pt x="233337" y="1085862"/>
                  </a:lnTo>
                  <a:lnTo>
                    <a:pt x="166814" y="1021537"/>
                  </a:lnTo>
                  <a:lnTo>
                    <a:pt x="87350" y="1159167"/>
                  </a:lnTo>
                  <a:lnTo>
                    <a:pt x="176466" y="1184668"/>
                  </a:lnTo>
                  <a:lnTo>
                    <a:pt x="176707" y="1184249"/>
                  </a:lnTo>
                  <a:lnTo>
                    <a:pt x="422732" y="1326286"/>
                  </a:lnTo>
                  <a:lnTo>
                    <a:pt x="479488" y="1227975"/>
                  </a:lnTo>
                  <a:close/>
                </a:path>
                <a:path w="1066165" h="1472564">
                  <a:moveTo>
                    <a:pt x="564222" y="1079677"/>
                  </a:moveTo>
                  <a:lnTo>
                    <a:pt x="318058" y="937564"/>
                  </a:lnTo>
                  <a:lnTo>
                    <a:pt x="251536" y="873239"/>
                  </a:lnTo>
                  <a:lnTo>
                    <a:pt x="172072" y="1010869"/>
                  </a:lnTo>
                  <a:lnTo>
                    <a:pt x="261188" y="1036370"/>
                  </a:lnTo>
                  <a:lnTo>
                    <a:pt x="261429" y="1035951"/>
                  </a:lnTo>
                  <a:lnTo>
                    <a:pt x="507466" y="1177988"/>
                  </a:lnTo>
                  <a:lnTo>
                    <a:pt x="564222" y="1079677"/>
                  </a:lnTo>
                  <a:close/>
                </a:path>
                <a:path w="1066165" h="1472564">
                  <a:moveTo>
                    <a:pt x="648944" y="931379"/>
                  </a:moveTo>
                  <a:lnTo>
                    <a:pt x="402793" y="789266"/>
                  </a:lnTo>
                  <a:lnTo>
                    <a:pt x="336257" y="724941"/>
                  </a:lnTo>
                  <a:lnTo>
                    <a:pt x="256794" y="862571"/>
                  </a:lnTo>
                  <a:lnTo>
                    <a:pt x="345922" y="888072"/>
                  </a:lnTo>
                  <a:lnTo>
                    <a:pt x="346163" y="887653"/>
                  </a:lnTo>
                  <a:lnTo>
                    <a:pt x="592188" y="1029690"/>
                  </a:lnTo>
                  <a:lnTo>
                    <a:pt x="648944" y="931379"/>
                  </a:lnTo>
                  <a:close/>
                </a:path>
                <a:path w="1066165" h="1472564">
                  <a:moveTo>
                    <a:pt x="729970" y="787463"/>
                  </a:moveTo>
                  <a:lnTo>
                    <a:pt x="483768" y="645337"/>
                  </a:lnTo>
                  <a:lnTo>
                    <a:pt x="417283" y="581025"/>
                  </a:lnTo>
                  <a:lnTo>
                    <a:pt x="337820" y="718667"/>
                  </a:lnTo>
                  <a:lnTo>
                    <a:pt x="426935" y="744156"/>
                  </a:lnTo>
                  <a:lnTo>
                    <a:pt x="427177" y="743737"/>
                  </a:lnTo>
                  <a:lnTo>
                    <a:pt x="673214" y="885774"/>
                  </a:lnTo>
                  <a:lnTo>
                    <a:pt x="729970" y="787463"/>
                  </a:lnTo>
                  <a:close/>
                </a:path>
                <a:path w="1066165" h="1472564">
                  <a:moveTo>
                    <a:pt x="817321" y="641286"/>
                  </a:moveTo>
                  <a:lnTo>
                    <a:pt x="571119" y="499160"/>
                  </a:lnTo>
                  <a:lnTo>
                    <a:pt x="504634" y="434860"/>
                  </a:lnTo>
                  <a:lnTo>
                    <a:pt x="425170" y="572490"/>
                  </a:lnTo>
                  <a:lnTo>
                    <a:pt x="514299" y="597979"/>
                  </a:lnTo>
                  <a:lnTo>
                    <a:pt x="514540" y="597560"/>
                  </a:lnTo>
                  <a:lnTo>
                    <a:pt x="760564" y="739597"/>
                  </a:lnTo>
                  <a:lnTo>
                    <a:pt x="817321" y="641286"/>
                  </a:lnTo>
                  <a:close/>
                </a:path>
                <a:path w="1066165" h="1472564">
                  <a:moveTo>
                    <a:pt x="902042" y="493001"/>
                  </a:moveTo>
                  <a:lnTo>
                    <a:pt x="655891" y="350888"/>
                  </a:lnTo>
                  <a:lnTo>
                    <a:pt x="589356" y="286562"/>
                  </a:lnTo>
                  <a:lnTo>
                    <a:pt x="509892" y="424192"/>
                  </a:lnTo>
                  <a:lnTo>
                    <a:pt x="599020" y="449694"/>
                  </a:lnTo>
                  <a:lnTo>
                    <a:pt x="599262" y="449275"/>
                  </a:lnTo>
                  <a:lnTo>
                    <a:pt x="845286" y="591312"/>
                  </a:lnTo>
                  <a:lnTo>
                    <a:pt x="902042" y="493001"/>
                  </a:lnTo>
                  <a:close/>
                </a:path>
                <a:path w="1066165" h="1472564">
                  <a:moveTo>
                    <a:pt x="986777" y="344703"/>
                  </a:moveTo>
                  <a:lnTo>
                    <a:pt x="740613" y="202590"/>
                  </a:lnTo>
                  <a:lnTo>
                    <a:pt x="674090" y="138264"/>
                  </a:lnTo>
                  <a:lnTo>
                    <a:pt x="594626" y="275894"/>
                  </a:lnTo>
                  <a:lnTo>
                    <a:pt x="683742" y="301383"/>
                  </a:lnTo>
                  <a:lnTo>
                    <a:pt x="683971" y="300977"/>
                  </a:lnTo>
                  <a:lnTo>
                    <a:pt x="930021" y="443001"/>
                  </a:lnTo>
                  <a:lnTo>
                    <a:pt x="986777" y="344703"/>
                  </a:lnTo>
                  <a:close/>
                </a:path>
                <a:path w="1066165" h="1472564">
                  <a:moveTo>
                    <a:pt x="1065707" y="206438"/>
                  </a:moveTo>
                  <a:lnTo>
                    <a:pt x="819505" y="64312"/>
                  </a:lnTo>
                  <a:lnTo>
                    <a:pt x="753021" y="0"/>
                  </a:lnTo>
                  <a:lnTo>
                    <a:pt x="673557" y="137629"/>
                  </a:lnTo>
                  <a:lnTo>
                    <a:pt x="762685" y="163131"/>
                  </a:lnTo>
                  <a:lnTo>
                    <a:pt x="762927" y="162712"/>
                  </a:lnTo>
                  <a:lnTo>
                    <a:pt x="1008951" y="304749"/>
                  </a:lnTo>
                  <a:lnTo>
                    <a:pt x="1065707" y="206438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31448" y="2010600"/>
              <a:ext cx="961390" cy="1446530"/>
            </a:xfrm>
            <a:custGeom>
              <a:avLst/>
              <a:gdLst/>
              <a:ahLst/>
              <a:cxnLst/>
              <a:rect l="l" t="t" r="r" b="b"/>
              <a:pathLst>
                <a:path w="961389" h="1446529">
                  <a:moveTo>
                    <a:pt x="212077" y="39662"/>
                  </a:moveTo>
                  <a:lnTo>
                    <a:pt x="189166" y="0"/>
                  </a:lnTo>
                  <a:lnTo>
                    <a:pt x="0" y="109220"/>
                  </a:lnTo>
                  <a:lnTo>
                    <a:pt x="22898" y="148882"/>
                  </a:lnTo>
                  <a:lnTo>
                    <a:pt x="212077" y="39662"/>
                  </a:lnTo>
                  <a:close/>
                </a:path>
                <a:path w="961389" h="1446529">
                  <a:moveTo>
                    <a:pt x="261696" y="125615"/>
                  </a:moveTo>
                  <a:lnTo>
                    <a:pt x="238798" y="85953"/>
                  </a:lnTo>
                  <a:lnTo>
                    <a:pt x="49631" y="195173"/>
                  </a:lnTo>
                  <a:lnTo>
                    <a:pt x="72529" y="234835"/>
                  </a:lnTo>
                  <a:lnTo>
                    <a:pt x="261696" y="125615"/>
                  </a:lnTo>
                  <a:close/>
                </a:path>
                <a:path w="961389" h="1446529">
                  <a:moveTo>
                    <a:pt x="311823" y="212432"/>
                  </a:moveTo>
                  <a:lnTo>
                    <a:pt x="288912" y="172758"/>
                  </a:lnTo>
                  <a:lnTo>
                    <a:pt x="99745" y="281978"/>
                  </a:lnTo>
                  <a:lnTo>
                    <a:pt x="122643" y="321640"/>
                  </a:lnTo>
                  <a:lnTo>
                    <a:pt x="311823" y="212432"/>
                  </a:lnTo>
                  <a:close/>
                </a:path>
                <a:path w="961389" h="1446529">
                  <a:moveTo>
                    <a:pt x="361442" y="298386"/>
                  </a:moveTo>
                  <a:lnTo>
                    <a:pt x="338543" y="258724"/>
                  </a:lnTo>
                  <a:lnTo>
                    <a:pt x="149377" y="367944"/>
                  </a:lnTo>
                  <a:lnTo>
                    <a:pt x="172275" y="407606"/>
                  </a:lnTo>
                  <a:lnTo>
                    <a:pt x="361442" y="298386"/>
                  </a:lnTo>
                  <a:close/>
                </a:path>
                <a:path w="961389" h="1446529">
                  <a:moveTo>
                    <a:pt x="412267" y="386410"/>
                  </a:moveTo>
                  <a:lnTo>
                    <a:pt x="389369" y="346748"/>
                  </a:lnTo>
                  <a:lnTo>
                    <a:pt x="200202" y="455968"/>
                  </a:lnTo>
                  <a:lnTo>
                    <a:pt x="223100" y="495630"/>
                  </a:lnTo>
                  <a:lnTo>
                    <a:pt x="412267" y="386410"/>
                  </a:lnTo>
                  <a:close/>
                </a:path>
                <a:path w="961389" h="1446529">
                  <a:moveTo>
                    <a:pt x="461899" y="472376"/>
                  </a:moveTo>
                  <a:lnTo>
                    <a:pt x="439000" y="432701"/>
                  </a:lnTo>
                  <a:lnTo>
                    <a:pt x="249834" y="541921"/>
                  </a:lnTo>
                  <a:lnTo>
                    <a:pt x="272732" y="581583"/>
                  </a:lnTo>
                  <a:lnTo>
                    <a:pt x="461899" y="472376"/>
                  </a:lnTo>
                  <a:close/>
                </a:path>
                <a:path w="961389" h="1446529">
                  <a:moveTo>
                    <a:pt x="512013" y="559181"/>
                  </a:moveTo>
                  <a:lnTo>
                    <a:pt x="489115" y="519518"/>
                  </a:lnTo>
                  <a:lnTo>
                    <a:pt x="299948" y="628738"/>
                  </a:lnTo>
                  <a:lnTo>
                    <a:pt x="322846" y="668401"/>
                  </a:lnTo>
                  <a:lnTo>
                    <a:pt x="512013" y="559181"/>
                  </a:lnTo>
                  <a:close/>
                </a:path>
                <a:path w="961389" h="1446529">
                  <a:moveTo>
                    <a:pt x="561644" y="645134"/>
                  </a:moveTo>
                  <a:lnTo>
                    <a:pt x="538746" y="605472"/>
                  </a:lnTo>
                  <a:lnTo>
                    <a:pt x="349580" y="714692"/>
                  </a:lnTo>
                  <a:lnTo>
                    <a:pt x="372478" y="754354"/>
                  </a:lnTo>
                  <a:lnTo>
                    <a:pt x="561644" y="645134"/>
                  </a:lnTo>
                  <a:close/>
                </a:path>
                <a:path w="961389" h="1446529">
                  <a:moveTo>
                    <a:pt x="611644" y="731748"/>
                  </a:moveTo>
                  <a:lnTo>
                    <a:pt x="588746" y="692086"/>
                  </a:lnTo>
                  <a:lnTo>
                    <a:pt x="399580" y="801306"/>
                  </a:lnTo>
                  <a:lnTo>
                    <a:pt x="422478" y="840968"/>
                  </a:lnTo>
                  <a:lnTo>
                    <a:pt x="611644" y="731748"/>
                  </a:lnTo>
                  <a:close/>
                </a:path>
                <a:path w="961389" h="1446529">
                  <a:moveTo>
                    <a:pt x="661276" y="817714"/>
                  </a:moveTo>
                  <a:lnTo>
                    <a:pt x="638378" y="778040"/>
                  </a:lnTo>
                  <a:lnTo>
                    <a:pt x="449211" y="887260"/>
                  </a:lnTo>
                  <a:lnTo>
                    <a:pt x="472109" y="926922"/>
                  </a:lnTo>
                  <a:lnTo>
                    <a:pt x="661276" y="817714"/>
                  </a:lnTo>
                  <a:close/>
                </a:path>
                <a:path w="961389" h="1446529">
                  <a:moveTo>
                    <a:pt x="711403" y="904519"/>
                  </a:moveTo>
                  <a:lnTo>
                    <a:pt x="688492" y="864857"/>
                  </a:lnTo>
                  <a:lnTo>
                    <a:pt x="499325" y="974064"/>
                  </a:lnTo>
                  <a:lnTo>
                    <a:pt x="522224" y="1013739"/>
                  </a:lnTo>
                  <a:lnTo>
                    <a:pt x="711403" y="904519"/>
                  </a:lnTo>
                  <a:close/>
                </a:path>
                <a:path w="961389" h="1446529">
                  <a:moveTo>
                    <a:pt x="761022" y="990473"/>
                  </a:moveTo>
                  <a:lnTo>
                    <a:pt x="738124" y="950810"/>
                  </a:lnTo>
                  <a:lnTo>
                    <a:pt x="548957" y="1060030"/>
                  </a:lnTo>
                  <a:lnTo>
                    <a:pt x="571855" y="1099693"/>
                  </a:lnTo>
                  <a:lnTo>
                    <a:pt x="761022" y="990473"/>
                  </a:lnTo>
                  <a:close/>
                </a:path>
                <a:path w="961389" h="1446529">
                  <a:moveTo>
                    <a:pt x="811847" y="1078509"/>
                  </a:moveTo>
                  <a:lnTo>
                    <a:pt x="788949" y="1038834"/>
                  </a:lnTo>
                  <a:lnTo>
                    <a:pt x="599782" y="1148054"/>
                  </a:lnTo>
                  <a:lnTo>
                    <a:pt x="622681" y="1187716"/>
                  </a:lnTo>
                  <a:lnTo>
                    <a:pt x="811847" y="1078509"/>
                  </a:lnTo>
                  <a:close/>
                </a:path>
                <a:path w="961389" h="1446529">
                  <a:moveTo>
                    <a:pt x="861479" y="1164463"/>
                  </a:moveTo>
                  <a:lnTo>
                    <a:pt x="838581" y="1124800"/>
                  </a:lnTo>
                  <a:lnTo>
                    <a:pt x="649401" y="1234020"/>
                  </a:lnTo>
                  <a:lnTo>
                    <a:pt x="672312" y="1273683"/>
                  </a:lnTo>
                  <a:lnTo>
                    <a:pt x="861479" y="1164463"/>
                  </a:lnTo>
                  <a:close/>
                </a:path>
                <a:path w="961389" h="1446529">
                  <a:moveTo>
                    <a:pt x="911593" y="1251267"/>
                  </a:moveTo>
                  <a:lnTo>
                    <a:pt x="888695" y="1211605"/>
                  </a:lnTo>
                  <a:lnTo>
                    <a:pt x="699528" y="1320825"/>
                  </a:lnTo>
                  <a:lnTo>
                    <a:pt x="722426" y="1360487"/>
                  </a:lnTo>
                  <a:lnTo>
                    <a:pt x="911593" y="1251267"/>
                  </a:lnTo>
                  <a:close/>
                </a:path>
                <a:path w="961389" h="1446529">
                  <a:moveTo>
                    <a:pt x="961224" y="1337233"/>
                  </a:moveTo>
                  <a:lnTo>
                    <a:pt x="938326" y="1297559"/>
                  </a:lnTo>
                  <a:lnTo>
                    <a:pt x="749147" y="1406779"/>
                  </a:lnTo>
                  <a:lnTo>
                    <a:pt x="772058" y="1446441"/>
                  </a:lnTo>
                  <a:lnTo>
                    <a:pt x="961224" y="1337233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49844" y="2121397"/>
              <a:ext cx="851535" cy="1383030"/>
            </a:xfrm>
            <a:custGeom>
              <a:avLst/>
              <a:gdLst/>
              <a:ahLst/>
              <a:cxnLst/>
              <a:rect l="l" t="t" r="r" b="b"/>
              <a:pathLst>
                <a:path w="851535" h="1383029">
                  <a:moveTo>
                    <a:pt x="78860" y="0"/>
                  </a:moveTo>
                  <a:lnTo>
                    <a:pt x="0" y="45529"/>
                  </a:lnTo>
                  <a:lnTo>
                    <a:pt x="772050" y="1382760"/>
                  </a:lnTo>
                  <a:lnTo>
                    <a:pt x="850911" y="1337231"/>
                  </a:lnTo>
                  <a:lnTo>
                    <a:pt x="7886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49843" y="2121397"/>
              <a:ext cx="851535" cy="1383030"/>
            </a:xfrm>
            <a:custGeom>
              <a:avLst/>
              <a:gdLst/>
              <a:ahLst/>
              <a:cxnLst/>
              <a:rect l="l" t="t" r="r" b="b"/>
              <a:pathLst>
                <a:path w="851535" h="1383029">
                  <a:moveTo>
                    <a:pt x="772050" y="1382761"/>
                  </a:moveTo>
                  <a:lnTo>
                    <a:pt x="0" y="45530"/>
                  </a:lnTo>
                  <a:lnTo>
                    <a:pt x="78860" y="0"/>
                  </a:lnTo>
                  <a:lnTo>
                    <a:pt x="850911" y="1337231"/>
                  </a:lnTo>
                  <a:lnTo>
                    <a:pt x="772050" y="138276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14483" y="2166194"/>
              <a:ext cx="810895" cy="1360170"/>
            </a:xfrm>
            <a:custGeom>
              <a:avLst/>
              <a:gdLst/>
              <a:ahLst/>
              <a:cxnLst/>
              <a:rect l="l" t="t" r="r" b="b"/>
              <a:pathLst>
                <a:path w="810895" h="1360170">
                  <a:moveTo>
                    <a:pt x="38671" y="0"/>
                  </a:moveTo>
                  <a:lnTo>
                    <a:pt x="0" y="22327"/>
                  </a:lnTo>
                  <a:lnTo>
                    <a:pt x="772050" y="1359559"/>
                  </a:lnTo>
                  <a:lnTo>
                    <a:pt x="810722" y="1337232"/>
                  </a:lnTo>
                  <a:lnTo>
                    <a:pt x="38671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14483" y="2166195"/>
              <a:ext cx="810895" cy="1360170"/>
            </a:xfrm>
            <a:custGeom>
              <a:avLst/>
              <a:gdLst/>
              <a:ahLst/>
              <a:cxnLst/>
              <a:rect l="l" t="t" r="r" b="b"/>
              <a:pathLst>
                <a:path w="810895" h="1360170">
                  <a:moveTo>
                    <a:pt x="772050" y="1359558"/>
                  </a:moveTo>
                  <a:lnTo>
                    <a:pt x="0" y="22327"/>
                  </a:lnTo>
                  <a:lnTo>
                    <a:pt x="38671" y="0"/>
                  </a:lnTo>
                  <a:lnTo>
                    <a:pt x="810722" y="1337231"/>
                  </a:lnTo>
                  <a:lnTo>
                    <a:pt x="772050" y="135955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11052" y="2205227"/>
              <a:ext cx="1066165" cy="1472565"/>
            </a:xfrm>
            <a:custGeom>
              <a:avLst/>
              <a:gdLst/>
              <a:ahLst/>
              <a:cxnLst/>
              <a:rect l="l" t="t" r="r" b="b"/>
              <a:pathLst>
                <a:path w="1066164" h="1472564">
                  <a:moveTo>
                    <a:pt x="392150" y="137629"/>
                  </a:moveTo>
                  <a:lnTo>
                    <a:pt x="312686" y="0"/>
                  </a:lnTo>
                  <a:lnTo>
                    <a:pt x="246189" y="64312"/>
                  </a:lnTo>
                  <a:lnTo>
                    <a:pt x="0" y="206438"/>
                  </a:lnTo>
                  <a:lnTo>
                    <a:pt x="56769" y="304749"/>
                  </a:lnTo>
                  <a:lnTo>
                    <a:pt x="302780" y="162712"/>
                  </a:lnTo>
                  <a:lnTo>
                    <a:pt x="303034" y="163131"/>
                  </a:lnTo>
                  <a:lnTo>
                    <a:pt x="392150" y="137629"/>
                  </a:lnTo>
                  <a:close/>
                </a:path>
                <a:path w="1066164" h="1472564">
                  <a:moveTo>
                    <a:pt x="471093" y="275894"/>
                  </a:moveTo>
                  <a:lnTo>
                    <a:pt x="391629" y="138264"/>
                  </a:lnTo>
                  <a:lnTo>
                    <a:pt x="325120" y="202565"/>
                  </a:lnTo>
                  <a:lnTo>
                    <a:pt x="78943" y="344690"/>
                  </a:lnTo>
                  <a:lnTo>
                    <a:pt x="135699" y="443001"/>
                  </a:lnTo>
                  <a:lnTo>
                    <a:pt x="381711" y="300964"/>
                  </a:lnTo>
                  <a:lnTo>
                    <a:pt x="381965" y="301383"/>
                  </a:lnTo>
                  <a:lnTo>
                    <a:pt x="471093" y="275894"/>
                  </a:lnTo>
                  <a:close/>
                </a:path>
                <a:path w="1066164" h="1472564">
                  <a:moveTo>
                    <a:pt x="555815" y="424192"/>
                  </a:moveTo>
                  <a:lnTo>
                    <a:pt x="476351" y="286562"/>
                  </a:lnTo>
                  <a:lnTo>
                    <a:pt x="409816" y="350888"/>
                  </a:lnTo>
                  <a:lnTo>
                    <a:pt x="163664" y="493001"/>
                  </a:lnTo>
                  <a:lnTo>
                    <a:pt x="220421" y="591299"/>
                  </a:lnTo>
                  <a:lnTo>
                    <a:pt x="466458" y="449275"/>
                  </a:lnTo>
                  <a:lnTo>
                    <a:pt x="466699" y="449681"/>
                  </a:lnTo>
                  <a:lnTo>
                    <a:pt x="555815" y="424192"/>
                  </a:lnTo>
                  <a:close/>
                </a:path>
                <a:path w="1066164" h="1472564">
                  <a:moveTo>
                    <a:pt x="640537" y="572490"/>
                  </a:moveTo>
                  <a:lnTo>
                    <a:pt x="561073" y="434848"/>
                  </a:lnTo>
                  <a:lnTo>
                    <a:pt x="494576" y="499160"/>
                  </a:lnTo>
                  <a:lnTo>
                    <a:pt x="248386" y="641286"/>
                  </a:lnTo>
                  <a:lnTo>
                    <a:pt x="305155" y="739597"/>
                  </a:lnTo>
                  <a:lnTo>
                    <a:pt x="551167" y="597560"/>
                  </a:lnTo>
                  <a:lnTo>
                    <a:pt x="551421" y="597979"/>
                  </a:lnTo>
                  <a:lnTo>
                    <a:pt x="640537" y="572490"/>
                  </a:lnTo>
                  <a:close/>
                </a:path>
                <a:path w="1066164" h="1472564">
                  <a:moveTo>
                    <a:pt x="727887" y="718654"/>
                  </a:moveTo>
                  <a:lnTo>
                    <a:pt x="648423" y="581025"/>
                  </a:lnTo>
                  <a:lnTo>
                    <a:pt x="581926" y="645337"/>
                  </a:lnTo>
                  <a:lnTo>
                    <a:pt x="335737" y="787463"/>
                  </a:lnTo>
                  <a:lnTo>
                    <a:pt x="392506" y="885774"/>
                  </a:lnTo>
                  <a:lnTo>
                    <a:pt x="638517" y="743737"/>
                  </a:lnTo>
                  <a:lnTo>
                    <a:pt x="638771" y="744156"/>
                  </a:lnTo>
                  <a:lnTo>
                    <a:pt x="727887" y="718654"/>
                  </a:lnTo>
                  <a:close/>
                </a:path>
                <a:path w="1066164" h="1472564">
                  <a:moveTo>
                    <a:pt x="808913" y="862571"/>
                  </a:moveTo>
                  <a:lnTo>
                    <a:pt x="729449" y="724941"/>
                  </a:lnTo>
                  <a:lnTo>
                    <a:pt x="662914" y="789266"/>
                  </a:lnTo>
                  <a:lnTo>
                    <a:pt x="416763" y="931379"/>
                  </a:lnTo>
                  <a:lnTo>
                    <a:pt x="473519" y="1029690"/>
                  </a:lnTo>
                  <a:lnTo>
                    <a:pt x="719543" y="887653"/>
                  </a:lnTo>
                  <a:lnTo>
                    <a:pt x="719797" y="888072"/>
                  </a:lnTo>
                  <a:lnTo>
                    <a:pt x="808913" y="862571"/>
                  </a:lnTo>
                  <a:close/>
                </a:path>
                <a:path w="1066164" h="1472564">
                  <a:moveTo>
                    <a:pt x="893635" y="1010869"/>
                  </a:moveTo>
                  <a:lnTo>
                    <a:pt x="814171" y="873239"/>
                  </a:lnTo>
                  <a:lnTo>
                    <a:pt x="747636" y="937564"/>
                  </a:lnTo>
                  <a:lnTo>
                    <a:pt x="501497" y="1079677"/>
                  </a:lnTo>
                  <a:lnTo>
                    <a:pt x="558253" y="1177988"/>
                  </a:lnTo>
                  <a:lnTo>
                    <a:pt x="804265" y="1035951"/>
                  </a:lnTo>
                  <a:lnTo>
                    <a:pt x="804519" y="1036370"/>
                  </a:lnTo>
                  <a:lnTo>
                    <a:pt x="893635" y="1010869"/>
                  </a:lnTo>
                  <a:close/>
                </a:path>
                <a:path w="1066164" h="1472564">
                  <a:moveTo>
                    <a:pt x="978369" y="1159167"/>
                  </a:moveTo>
                  <a:lnTo>
                    <a:pt x="898906" y="1021537"/>
                  </a:lnTo>
                  <a:lnTo>
                    <a:pt x="832370" y="1085862"/>
                  </a:lnTo>
                  <a:lnTo>
                    <a:pt x="586219" y="1227963"/>
                  </a:lnTo>
                  <a:lnTo>
                    <a:pt x="642975" y="1326286"/>
                  </a:lnTo>
                  <a:lnTo>
                    <a:pt x="889000" y="1184249"/>
                  </a:lnTo>
                  <a:lnTo>
                    <a:pt x="889241" y="1184656"/>
                  </a:lnTo>
                  <a:lnTo>
                    <a:pt x="978369" y="1159167"/>
                  </a:lnTo>
                  <a:close/>
                </a:path>
                <a:path w="1066164" h="1472564">
                  <a:moveTo>
                    <a:pt x="1065720" y="1305344"/>
                  </a:moveTo>
                  <a:lnTo>
                    <a:pt x="986256" y="1167701"/>
                  </a:lnTo>
                  <a:lnTo>
                    <a:pt x="919759" y="1232014"/>
                  </a:lnTo>
                  <a:lnTo>
                    <a:pt x="673569" y="1374140"/>
                  </a:lnTo>
                  <a:lnTo>
                    <a:pt x="730326" y="1472450"/>
                  </a:lnTo>
                  <a:lnTo>
                    <a:pt x="976337" y="1330413"/>
                  </a:lnTo>
                  <a:lnTo>
                    <a:pt x="976591" y="1330833"/>
                  </a:lnTo>
                  <a:lnTo>
                    <a:pt x="1065720" y="1305344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52739" y="1189788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1234439"/>
                  </a:moveTo>
                  <a:lnTo>
                    <a:pt x="934" y="1185967"/>
                  </a:lnTo>
                  <a:lnTo>
                    <a:pt x="3713" y="1137968"/>
                  </a:lnTo>
                  <a:lnTo>
                    <a:pt x="8304" y="1090477"/>
                  </a:lnTo>
                  <a:lnTo>
                    <a:pt x="14672" y="1043528"/>
                  </a:lnTo>
                  <a:lnTo>
                    <a:pt x="22783" y="997155"/>
                  </a:lnTo>
                  <a:lnTo>
                    <a:pt x="32602" y="951393"/>
                  </a:lnTo>
                  <a:lnTo>
                    <a:pt x="44095" y="906276"/>
                  </a:lnTo>
                  <a:lnTo>
                    <a:pt x="57228" y="861838"/>
                  </a:lnTo>
                  <a:lnTo>
                    <a:pt x="71966" y="818113"/>
                  </a:lnTo>
                  <a:lnTo>
                    <a:pt x="88275" y="775137"/>
                  </a:lnTo>
                  <a:lnTo>
                    <a:pt x="106121" y="732942"/>
                  </a:lnTo>
                  <a:lnTo>
                    <a:pt x="125469" y="691564"/>
                  </a:lnTo>
                  <a:lnTo>
                    <a:pt x="146286" y="651036"/>
                  </a:lnTo>
                  <a:lnTo>
                    <a:pt x="168537" y="611394"/>
                  </a:lnTo>
                  <a:lnTo>
                    <a:pt x="192187" y="572671"/>
                  </a:lnTo>
                  <a:lnTo>
                    <a:pt x="217202" y="534901"/>
                  </a:lnTo>
                  <a:lnTo>
                    <a:pt x="243549" y="498119"/>
                  </a:lnTo>
                  <a:lnTo>
                    <a:pt x="271192" y="462360"/>
                  </a:lnTo>
                  <a:lnTo>
                    <a:pt x="300098" y="427657"/>
                  </a:lnTo>
                  <a:lnTo>
                    <a:pt x="330231" y="394045"/>
                  </a:lnTo>
                  <a:lnTo>
                    <a:pt x="361559" y="361558"/>
                  </a:lnTo>
                  <a:lnTo>
                    <a:pt x="394045" y="330231"/>
                  </a:lnTo>
                  <a:lnTo>
                    <a:pt x="427657" y="300098"/>
                  </a:lnTo>
                  <a:lnTo>
                    <a:pt x="462360" y="271192"/>
                  </a:lnTo>
                  <a:lnTo>
                    <a:pt x="498120" y="243549"/>
                  </a:lnTo>
                  <a:lnTo>
                    <a:pt x="534901" y="217202"/>
                  </a:lnTo>
                  <a:lnTo>
                    <a:pt x="572671" y="192187"/>
                  </a:lnTo>
                  <a:lnTo>
                    <a:pt x="611394" y="168537"/>
                  </a:lnTo>
                  <a:lnTo>
                    <a:pt x="651036" y="146286"/>
                  </a:lnTo>
                  <a:lnTo>
                    <a:pt x="691564" y="125469"/>
                  </a:lnTo>
                  <a:lnTo>
                    <a:pt x="732942" y="106121"/>
                  </a:lnTo>
                  <a:lnTo>
                    <a:pt x="775137" y="88275"/>
                  </a:lnTo>
                  <a:lnTo>
                    <a:pt x="818114" y="71966"/>
                  </a:lnTo>
                  <a:lnTo>
                    <a:pt x="861838" y="57228"/>
                  </a:lnTo>
                  <a:lnTo>
                    <a:pt x="906276" y="44095"/>
                  </a:lnTo>
                  <a:lnTo>
                    <a:pt x="951394" y="32602"/>
                  </a:lnTo>
                  <a:lnTo>
                    <a:pt x="997156" y="22783"/>
                  </a:lnTo>
                  <a:lnTo>
                    <a:pt x="1043529" y="14672"/>
                  </a:lnTo>
                  <a:lnTo>
                    <a:pt x="1090478" y="8304"/>
                  </a:lnTo>
                  <a:lnTo>
                    <a:pt x="1137969" y="3713"/>
                  </a:lnTo>
                  <a:lnTo>
                    <a:pt x="1185967" y="934"/>
                  </a:lnTo>
                  <a:lnTo>
                    <a:pt x="1234439" y="0"/>
                  </a:lnTo>
                  <a:lnTo>
                    <a:pt x="1282912" y="934"/>
                  </a:lnTo>
                  <a:lnTo>
                    <a:pt x="1330910" y="3713"/>
                  </a:lnTo>
                  <a:lnTo>
                    <a:pt x="1378401" y="8304"/>
                  </a:lnTo>
                  <a:lnTo>
                    <a:pt x="1425350" y="14672"/>
                  </a:lnTo>
                  <a:lnTo>
                    <a:pt x="1471723" y="22783"/>
                  </a:lnTo>
                  <a:lnTo>
                    <a:pt x="1517485" y="32602"/>
                  </a:lnTo>
                  <a:lnTo>
                    <a:pt x="1562602" y="44095"/>
                  </a:lnTo>
                  <a:lnTo>
                    <a:pt x="1607040" y="57228"/>
                  </a:lnTo>
                  <a:lnTo>
                    <a:pt x="1650765" y="71966"/>
                  </a:lnTo>
                  <a:lnTo>
                    <a:pt x="1693742" y="88275"/>
                  </a:lnTo>
                  <a:lnTo>
                    <a:pt x="1735936" y="106121"/>
                  </a:lnTo>
                  <a:lnTo>
                    <a:pt x="1777315" y="125469"/>
                  </a:lnTo>
                  <a:lnTo>
                    <a:pt x="1817842" y="146286"/>
                  </a:lnTo>
                  <a:lnTo>
                    <a:pt x="1857485" y="168537"/>
                  </a:lnTo>
                  <a:lnTo>
                    <a:pt x="1896208" y="192187"/>
                  </a:lnTo>
                  <a:lnTo>
                    <a:pt x="1933977" y="217202"/>
                  </a:lnTo>
                  <a:lnTo>
                    <a:pt x="1970759" y="243549"/>
                  </a:lnTo>
                  <a:lnTo>
                    <a:pt x="2006518" y="271192"/>
                  </a:lnTo>
                  <a:lnTo>
                    <a:pt x="2041221" y="300098"/>
                  </a:lnTo>
                  <a:lnTo>
                    <a:pt x="2074833" y="330231"/>
                  </a:lnTo>
                  <a:lnTo>
                    <a:pt x="2107320" y="361558"/>
                  </a:lnTo>
                  <a:lnTo>
                    <a:pt x="2138647" y="394045"/>
                  </a:lnTo>
                  <a:lnTo>
                    <a:pt x="2168781" y="427657"/>
                  </a:lnTo>
                  <a:lnTo>
                    <a:pt x="2197687" y="462360"/>
                  </a:lnTo>
                  <a:lnTo>
                    <a:pt x="2225330" y="498119"/>
                  </a:lnTo>
                  <a:lnTo>
                    <a:pt x="2251676" y="534901"/>
                  </a:lnTo>
                  <a:lnTo>
                    <a:pt x="2276692" y="572671"/>
                  </a:lnTo>
                  <a:lnTo>
                    <a:pt x="2300342" y="611394"/>
                  </a:lnTo>
                  <a:lnTo>
                    <a:pt x="2322592" y="651036"/>
                  </a:lnTo>
                  <a:lnTo>
                    <a:pt x="2343409" y="691564"/>
                  </a:lnTo>
                  <a:lnTo>
                    <a:pt x="2362758" y="732942"/>
                  </a:lnTo>
                  <a:lnTo>
                    <a:pt x="2380604" y="775137"/>
                  </a:lnTo>
                  <a:lnTo>
                    <a:pt x="2396913" y="818113"/>
                  </a:lnTo>
                  <a:lnTo>
                    <a:pt x="2411651" y="861838"/>
                  </a:lnTo>
                  <a:lnTo>
                    <a:pt x="2424784" y="906276"/>
                  </a:lnTo>
                  <a:lnTo>
                    <a:pt x="2436277" y="951393"/>
                  </a:lnTo>
                  <a:lnTo>
                    <a:pt x="2446096" y="997155"/>
                  </a:lnTo>
                  <a:lnTo>
                    <a:pt x="2454206" y="1043528"/>
                  </a:lnTo>
                  <a:lnTo>
                    <a:pt x="2460574" y="1090477"/>
                  </a:lnTo>
                  <a:lnTo>
                    <a:pt x="2465165" y="1137968"/>
                  </a:lnTo>
                  <a:lnTo>
                    <a:pt x="2467945" y="1185967"/>
                  </a:lnTo>
                  <a:lnTo>
                    <a:pt x="2468879" y="1234439"/>
                  </a:lnTo>
                  <a:lnTo>
                    <a:pt x="2467945" y="1282911"/>
                  </a:lnTo>
                  <a:lnTo>
                    <a:pt x="2465165" y="1330910"/>
                  </a:lnTo>
                  <a:lnTo>
                    <a:pt x="2460574" y="1378401"/>
                  </a:lnTo>
                  <a:lnTo>
                    <a:pt x="2454206" y="1425350"/>
                  </a:lnTo>
                  <a:lnTo>
                    <a:pt x="2446096" y="1471723"/>
                  </a:lnTo>
                  <a:lnTo>
                    <a:pt x="2436277" y="1517485"/>
                  </a:lnTo>
                  <a:lnTo>
                    <a:pt x="2424784" y="1562602"/>
                  </a:lnTo>
                  <a:lnTo>
                    <a:pt x="2411651" y="1607040"/>
                  </a:lnTo>
                  <a:lnTo>
                    <a:pt x="2396913" y="1650765"/>
                  </a:lnTo>
                  <a:lnTo>
                    <a:pt x="2380604" y="1693742"/>
                  </a:lnTo>
                  <a:lnTo>
                    <a:pt x="2362758" y="1735936"/>
                  </a:lnTo>
                  <a:lnTo>
                    <a:pt x="2343409" y="1777315"/>
                  </a:lnTo>
                  <a:lnTo>
                    <a:pt x="2322592" y="1817842"/>
                  </a:lnTo>
                  <a:lnTo>
                    <a:pt x="2300342" y="1857485"/>
                  </a:lnTo>
                  <a:lnTo>
                    <a:pt x="2276692" y="1896208"/>
                  </a:lnTo>
                  <a:lnTo>
                    <a:pt x="2251676" y="1933977"/>
                  </a:lnTo>
                  <a:lnTo>
                    <a:pt x="2225330" y="1970759"/>
                  </a:lnTo>
                  <a:lnTo>
                    <a:pt x="2197687" y="2006518"/>
                  </a:lnTo>
                  <a:lnTo>
                    <a:pt x="2168781" y="2041221"/>
                  </a:lnTo>
                  <a:lnTo>
                    <a:pt x="2138647" y="2074833"/>
                  </a:lnTo>
                  <a:lnTo>
                    <a:pt x="2107320" y="2107320"/>
                  </a:lnTo>
                  <a:lnTo>
                    <a:pt x="2074833" y="2138647"/>
                  </a:lnTo>
                  <a:lnTo>
                    <a:pt x="2041221" y="2168781"/>
                  </a:lnTo>
                  <a:lnTo>
                    <a:pt x="2006518" y="2197686"/>
                  </a:lnTo>
                  <a:lnTo>
                    <a:pt x="1970759" y="2225329"/>
                  </a:lnTo>
                  <a:lnTo>
                    <a:pt x="1933977" y="2251676"/>
                  </a:lnTo>
                  <a:lnTo>
                    <a:pt x="1896208" y="2276691"/>
                  </a:lnTo>
                  <a:lnTo>
                    <a:pt x="1857485" y="2300342"/>
                  </a:lnTo>
                  <a:lnTo>
                    <a:pt x="1817842" y="2322592"/>
                  </a:lnTo>
                  <a:lnTo>
                    <a:pt x="1777315" y="2343409"/>
                  </a:lnTo>
                  <a:lnTo>
                    <a:pt x="1735936" y="2362757"/>
                  </a:lnTo>
                  <a:lnTo>
                    <a:pt x="1693742" y="2380603"/>
                  </a:lnTo>
                  <a:lnTo>
                    <a:pt x="1650765" y="2396913"/>
                  </a:lnTo>
                  <a:lnTo>
                    <a:pt x="1607040" y="2411651"/>
                  </a:lnTo>
                  <a:lnTo>
                    <a:pt x="1562602" y="2424783"/>
                  </a:lnTo>
                  <a:lnTo>
                    <a:pt x="1517485" y="2436276"/>
                  </a:lnTo>
                  <a:lnTo>
                    <a:pt x="1471723" y="2446095"/>
                  </a:lnTo>
                  <a:lnTo>
                    <a:pt x="1425350" y="2454206"/>
                  </a:lnTo>
                  <a:lnTo>
                    <a:pt x="1378401" y="2460574"/>
                  </a:lnTo>
                  <a:lnTo>
                    <a:pt x="1330910" y="2465165"/>
                  </a:lnTo>
                  <a:lnTo>
                    <a:pt x="1282912" y="2467944"/>
                  </a:lnTo>
                  <a:lnTo>
                    <a:pt x="1234439" y="2468879"/>
                  </a:lnTo>
                  <a:lnTo>
                    <a:pt x="1185967" y="2467944"/>
                  </a:lnTo>
                  <a:lnTo>
                    <a:pt x="1137969" y="2465165"/>
                  </a:lnTo>
                  <a:lnTo>
                    <a:pt x="1090478" y="2460574"/>
                  </a:lnTo>
                  <a:lnTo>
                    <a:pt x="1043529" y="2454206"/>
                  </a:lnTo>
                  <a:lnTo>
                    <a:pt x="997156" y="2446095"/>
                  </a:lnTo>
                  <a:lnTo>
                    <a:pt x="951394" y="2436276"/>
                  </a:lnTo>
                  <a:lnTo>
                    <a:pt x="906276" y="2424783"/>
                  </a:lnTo>
                  <a:lnTo>
                    <a:pt x="861838" y="2411651"/>
                  </a:lnTo>
                  <a:lnTo>
                    <a:pt x="818114" y="2396913"/>
                  </a:lnTo>
                  <a:lnTo>
                    <a:pt x="775137" y="2380603"/>
                  </a:lnTo>
                  <a:lnTo>
                    <a:pt x="732942" y="2362757"/>
                  </a:lnTo>
                  <a:lnTo>
                    <a:pt x="691564" y="2343409"/>
                  </a:lnTo>
                  <a:lnTo>
                    <a:pt x="651036" y="2322592"/>
                  </a:lnTo>
                  <a:lnTo>
                    <a:pt x="611394" y="2300342"/>
                  </a:lnTo>
                  <a:lnTo>
                    <a:pt x="572671" y="2276691"/>
                  </a:lnTo>
                  <a:lnTo>
                    <a:pt x="534901" y="2251676"/>
                  </a:lnTo>
                  <a:lnTo>
                    <a:pt x="498120" y="2225329"/>
                  </a:lnTo>
                  <a:lnTo>
                    <a:pt x="462360" y="2197686"/>
                  </a:lnTo>
                  <a:lnTo>
                    <a:pt x="427657" y="2168781"/>
                  </a:lnTo>
                  <a:lnTo>
                    <a:pt x="394045" y="2138647"/>
                  </a:lnTo>
                  <a:lnTo>
                    <a:pt x="361559" y="2107320"/>
                  </a:lnTo>
                  <a:lnTo>
                    <a:pt x="330231" y="2074833"/>
                  </a:lnTo>
                  <a:lnTo>
                    <a:pt x="300098" y="2041221"/>
                  </a:lnTo>
                  <a:lnTo>
                    <a:pt x="271192" y="2006518"/>
                  </a:lnTo>
                  <a:lnTo>
                    <a:pt x="243549" y="1970759"/>
                  </a:lnTo>
                  <a:lnTo>
                    <a:pt x="217202" y="1933977"/>
                  </a:lnTo>
                  <a:lnTo>
                    <a:pt x="192187" y="1896208"/>
                  </a:lnTo>
                  <a:lnTo>
                    <a:pt x="168537" y="1857485"/>
                  </a:lnTo>
                  <a:lnTo>
                    <a:pt x="146286" y="1817842"/>
                  </a:lnTo>
                  <a:lnTo>
                    <a:pt x="125469" y="1777315"/>
                  </a:lnTo>
                  <a:lnTo>
                    <a:pt x="106121" y="1735936"/>
                  </a:lnTo>
                  <a:lnTo>
                    <a:pt x="88275" y="1693742"/>
                  </a:lnTo>
                  <a:lnTo>
                    <a:pt x="71966" y="1650765"/>
                  </a:lnTo>
                  <a:lnTo>
                    <a:pt x="57228" y="1607040"/>
                  </a:lnTo>
                  <a:lnTo>
                    <a:pt x="44095" y="1562602"/>
                  </a:lnTo>
                  <a:lnTo>
                    <a:pt x="32602" y="1517485"/>
                  </a:lnTo>
                  <a:lnTo>
                    <a:pt x="22783" y="1471723"/>
                  </a:lnTo>
                  <a:lnTo>
                    <a:pt x="14672" y="1425350"/>
                  </a:lnTo>
                  <a:lnTo>
                    <a:pt x="8304" y="1378401"/>
                  </a:lnTo>
                  <a:lnTo>
                    <a:pt x="3713" y="1330910"/>
                  </a:lnTo>
                  <a:lnTo>
                    <a:pt x="934" y="1282911"/>
                  </a:lnTo>
                  <a:lnTo>
                    <a:pt x="0" y="123443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7113" y="1983878"/>
              <a:ext cx="687351" cy="758951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2987359" y="3482701"/>
            <a:ext cx="1555115" cy="731520"/>
            <a:chOff x="1463358" y="3482701"/>
            <a:chExt cx="1555115" cy="731520"/>
          </a:xfrm>
        </p:grpSpPr>
        <p:sp>
          <p:nvSpPr>
            <p:cNvPr id="36" name="object 36"/>
            <p:cNvSpPr/>
            <p:nvPr/>
          </p:nvSpPr>
          <p:spPr>
            <a:xfrm>
              <a:off x="1469136" y="3995787"/>
              <a:ext cx="1544320" cy="218440"/>
            </a:xfrm>
            <a:custGeom>
              <a:avLst/>
              <a:gdLst/>
              <a:ahLst/>
              <a:cxnLst/>
              <a:rect l="l" t="t" r="r" b="b"/>
              <a:pathLst>
                <a:path w="1544320" h="218439">
                  <a:moveTo>
                    <a:pt x="45796" y="0"/>
                  </a:moveTo>
                  <a:lnTo>
                    <a:pt x="0" y="0"/>
                  </a:lnTo>
                  <a:lnTo>
                    <a:pt x="0" y="218440"/>
                  </a:lnTo>
                  <a:lnTo>
                    <a:pt x="45796" y="218440"/>
                  </a:lnTo>
                  <a:lnTo>
                    <a:pt x="45796" y="0"/>
                  </a:lnTo>
                  <a:close/>
                </a:path>
                <a:path w="1544320" h="218439">
                  <a:moveTo>
                    <a:pt x="145059" y="0"/>
                  </a:moveTo>
                  <a:lnTo>
                    <a:pt x="99263" y="0"/>
                  </a:lnTo>
                  <a:lnTo>
                    <a:pt x="99263" y="218440"/>
                  </a:lnTo>
                  <a:lnTo>
                    <a:pt x="145059" y="218440"/>
                  </a:lnTo>
                  <a:lnTo>
                    <a:pt x="145059" y="0"/>
                  </a:lnTo>
                  <a:close/>
                </a:path>
                <a:path w="1544320" h="218439">
                  <a:moveTo>
                    <a:pt x="245300" y="0"/>
                  </a:moveTo>
                  <a:lnTo>
                    <a:pt x="199491" y="0"/>
                  </a:lnTo>
                  <a:lnTo>
                    <a:pt x="199491" y="218440"/>
                  </a:lnTo>
                  <a:lnTo>
                    <a:pt x="245300" y="218440"/>
                  </a:lnTo>
                  <a:lnTo>
                    <a:pt x="245300" y="0"/>
                  </a:lnTo>
                  <a:close/>
                </a:path>
                <a:path w="1544320" h="218439">
                  <a:moveTo>
                    <a:pt x="344551" y="0"/>
                  </a:moveTo>
                  <a:lnTo>
                    <a:pt x="298754" y="0"/>
                  </a:lnTo>
                  <a:lnTo>
                    <a:pt x="298754" y="218440"/>
                  </a:lnTo>
                  <a:lnTo>
                    <a:pt x="344551" y="218440"/>
                  </a:lnTo>
                  <a:lnTo>
                    <a:pt x="344551" y="0"/>
                  </a:lnTo>
                  <a:close/>
                </a:path>
                <a:path w="1544320" h="218439">
                  <a:moveTo>
                    <a:pt x="446201" y="0"/>
                  </a:moveTo>
                  <a:lnTo>
                    <a:pt x="400392" y="0"/>
                  </a:lnTo>
                  <a:lnTo>
                    <a:pt x="400392" y="218440"/>
                  </a:lnTo>
                  <a:lnTo>
                    <a:pt x="446201" y="218440"/>
                  </a:lnTo>
                  <a:lnTo>
                    <a:pt x="446201" y="0"/>
                  </a:lnTo>
                  <a:close/>
                </a:path>
                <a:path w="1544320" h="218439">
                  <a:moveTo>
                    <a:pt x="545452" y="0"/>
                  </a:moveTo>
                  <a:lnTo>
                    <a:pt x="499656" y="0"/>
                  </a:lnTo>
                  <a:lnTo>
                    <a:pt x="499656" y="218440"/>
                  </a:lnTo>
                  <a:lnTo>
                    <a:pt x="545452" y="218440"/>
                  </a:lnTo>
                  <a:lnTo>
                    <a:pt x="545452" y="0"/>
                  </a:lnTo>
                  <a:close/>
                </a:path>
                <a:path w="1544320" h="218439">
                  <a:moveTo>
                    <a:pt x="645693" y="0"/>
                  </a:moveTo>
                  <a:lnTo>
                    <a:pt x="599884" y="0"/>
                  </a:lnTo>
                  <a:lnTo>
                    <a:pt x="599884" y="218440"/>
                  </a:lnTo>
                  <a:lnTo>
                    <a:pt x="645693" y="218440"/>
                  </a:lnTo>
                  <a:lnTo>
                    <a:pt x="645693" y="0"/>
                  </a:lnTo>
                  <a:close/>
                </a:path>
                <a:path w="1544320" h="218439">
                  <a:moveTo>
                    <a:pt x="744943" y="0"/>
                  </a:moveTo>
                  <a:lnTo>
                    <a:pt x="699147" y="0"/>
                  </a:lnTo>
                  <a:lnTo>
                    <a:pt x="699147" y="218440"/>
                  </a:lnTo>
                  <a:lnTo>
                    <a:pt x="744943" y="218440"/>
                  </a:lnTo>
                  <a:lnTo>
                    <a:pt x="744943" y="0"/>
                  </a:lnTo>
                  <a:close/>
                </a:path>
                <a:path w="1544320" h="218439">
                  <a:moveTo>
                    <a:pt x="844956" y="0"/>
                  </a:moveTo>
                  <a:lnTo>
                    <a:pt x="799160" y="0"/>
                  </a:lnTo>
                  <a:lnTo>
                    <a:pt x="799160" y="218440"/>
                  </a:lnTo>
                  <a:lnTo>
                    <a:pt x="844956" y="218440"/>
                  </a:lnTo>
                  <a:lnTo>
                    <a:pt x="844956" y="0"/>
                  </a:lnTo>
                  <a:close/>
                </a:path>
                <a:path w="1544320" h="218439">
                  <a:moveTo>
                    <a:pt x="944219" y="0"/>
                  </a:moveTo>
                  <a:lnTo>
                    <a:pt x="898410" y="0"/>
                  </a:lnTo>
                  <a:lnTo>
                    <a:pt x="898410" y="218440"/>
                  </a:lnTo>
                  <a:lnTo>
                    <a:pt x="944219" y="218440"/>
                  </a:lnTo>
                  <a:lnTo>
                    <a:pt x="944219" y="0"/>
                  </a:lnTo>
                  <a:close/>
                </a:path>
                <a:path w="1544320" h="218439">
                  <a:moveTo>
                    <a:pt x="1044448" y="0"/>
                  </a:moveTo>
                  <a:lnTo>
                    <a:pt x="998651" y="0"/>
                  </a:lnTo>
                  <a:lnTo>
                    <a:pt x="998651" y="218440"/>
                  </a:lnTo>
                  <a:lnTo>
                    <a:pt x="1044448" y="218440"/>
                  </a:lnTo>
                  <a:lnTo>
                    <a:pt x="1044448" y="0"/>
                  </a:lnTo>
                  <a:close/>
                </a:path>
                <a:path w="1544320" h="218439">
                  <a:moveTo>
                    <a:pt x="1143711" y="0"/>
                  </a:moveTo>
                  <a:lnTo>
                    <a:pt x="1097902" y="0"/>
                  </a:lnTo>
                  <a:lnTo>
                    <a:pt x="1097902" y="218440"/>
                  </a:lnTo>
                  <a:lnTo>
                    <a:pt x="1143711" y="218440"/>
                  </a:lnTo>
                  <a:lnTo>
                    <a:pt x="1143711" y="0"/>
                  </a:lnTo>
                  <a:close/>
                </a:path>
                <a:path w="1544320" h="218439">
                  <a:moveTo>
                    <a:pt x="1245349" y="0"/>
                  </a:moveTo>
                  <a:lnTo>
                    <a:pt x="1199553" y="0"/>
                  </a:lnTo>
                  <a:lnTo>
                    <a:pt x="1199553" y="218440"/>
                  </a:lnTo>
                  <a:lnTo>
                    <a:pt x="1245349" y="218440"/>
                  </a:lnTo>
                  <a:lnTo>
                    <a:pt x="1245349" y="0"/>
                  </a:lnTo>
                  <a:close/>
                </a:path>
                <a:path w="1544320" h="218439">
                  <a:moveTo>
                    <a:pt x="1344612" y="0"/>
                  </a:moveTo>
                  <a:lnTo>
                    <a:pt x="1298803" y="0"/>
                  </a:lnTo>
                  <a:lnTo>
                    <a:pt x="1298803" y="218440"/>
                  </a:lnTo>
                  <a:lnTo>
                    <a:pt x="1344612" y="218440"/>
                  </a:lnTo>
                  <a:lnTo>
                    <a:pt x="1344612" y="0"/>
                  </a:lnTo>
                  <a:close/>
                </a:path>
                <a:path w="1544320" h="218439">
                  <a:moveTo>
                    <a:pt x="1444840" y="0"/>
                  </a:moveTo>
                  <a:lnTo>
                    <a:pt x="1399044" y="0"/>
                  </a:lnTo>
                  <a:lnTo>
                    <a:pt x="1399044" y="218440"/>
                  </a:lnTo>
                  <a:lnTo>
                    <a:pt x="1444840" y="218440"/>
                  </a:lnTo>
                  <a:lnTo>
                    <a:pt x="1444840" y="0"/>
                  </a:lnTo>
                  <a:close/>
                </a:path>
                <a:path w="1544320" h="218439">
                  <a:moveTo>
                    <a:pt x="1544104" y="0"/>
                  </a:moveTo>
                  <a:lnTo>
                    <a:pt x="1498307" y="0"/>
                  </a:lnTo>
                  <a:lnTo>
                    <a:pt x="1498307" y="218440"/>
                  </a:lnTo>
                  <a:lnTo>
                    <a:pt x="1544104" y="218440"/>
                  </a:lnTo>
                  <a:lnTo>
                    <a:pt x="1544104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69142" y="3901550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1544102" y="0"/>
                  </a:moveTo>
                  <a:lnTo>
                    <a:pt x="0" y="0"/>
                  </a:lnTo>
                  <a:lnTo>
                    <a:pt x="0" y="91060"/>
                  </a:lnTo>
                  <a:lnTo>
                    <a:pt x="1544102" y="91060"/>
                  </a:lnTo>
                  <a:lnTo>
                    <a:pt x="1544102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69142" y="3901550"/>
              <a:ext cx="1544320" cy="91440"/>
            </a:xfrm>
            <a:custGeom>
              <a:avLst/>
              <a:gdLst/>
              <a:ahLst/>
              <a:cxnLst/>
              <a:rect l="l" t="t" r="r" b="b"/>
              <a:pathLst>
                <a:path w="1544320" h="91439">
                  <a:moveTo>
                    <a:pt x="0" y="0"/>
                  </a:moveTo>
                  <a:lnTo>
                    <a:pt x="1544101" y="0"/>
                  </a:lnTo>
                  <a:lnTo>
                    <a:pt x="1544101" y="91059"/>
                  </a:lnTo>
                  <a:lnTo>
                    <a:pt x="0" y="910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68121" y="3860130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5">
                  <a:moveTo>
                    <a:pt x="1544102" y="0"/>
                  </a:moveTo>
                  <a:lnTo>
                    <a:pt x="0" y="0"/>
                  </a:lnTo>
                  <a:lnTo>
                    <a:pt x="0" y="44653"/>
                  </a:lnTo>
                  <a:lnTo>
                    <a:pt x="1544102" y="44653"/>
                  </a:lnTo>
                  <a:lnTo>
                    <a:pt x="154410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68121" y="3860130"/>
              <a:ext cx="1544320" cy="45085"/>
            </a:xfrm>
            <a:custGeom>
              <a:avLst/>
              <a:gdLst/>
              <a:ahLst/>
              <a:cxnLst/>
              <a:rect l="l" t="t" r="r" b="b"/>
              <a:pathLst>
                <a:path w="1544320" h="45085">
                  <a:moveTo>
                    <a:pt x="0" y="0"/>
                  </a:moveTo>
                  <a:lnTo>
                    <a:pt x="1544101" y="0"/>
                  </a:lnTo>
                  <a:lnTo>
                    <a:pt x="1544101" y="44654"/>
                  </a:lnTo>
                  <a:lnTo>
                    <a:pt x="0" y="4465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86154" y="3482707"/>
              <a:ext cx="1507490" cy="377825"/>
            </a:xfrm>
            <a:custGeom>
              <a:avLst/>
              <a:gdLst/>
              <a:ahLst/>
              <a:cxnLst/>
              <a:rect l="l" t="t" r="r" b="b"/>
              <a:pathLst>
                <a:path w="1507489" h="377825">
                  <a:moveTo>
                    <a:pt x="158927" y="376567"/>
                  </a:moveTo>
                  <a:lnTo>
                    <a:pt x="136486" y="286804"/>
                  </a:lnTo>
                  <a:lnTo>
                    <a:pt x="136486" y="2565"/>
                  </a:lnTo>
                  <a:lnTo>
                    <a:pt x="22974" y="2565"/>
                  </a:lnTo>
                  <a:lnTo>
                    <a:pt x="22974" y="286639"/>
                  </a:lnTo>
                  <a:lnTo>
                    <a:pt x="22479" y="286639"/>
                  </a:lnTo>
                  <a:lnTo>
                    <a:pt x="0" y="376567"/>
                  </a:lnTo>
                  <a:lnTo>
                    <a:pt x="158927" y="376567"/>
                  </a:lnTo>
                  <a:close/>
                </a:path>
                <a:path w="1507489" h="377825">
                  <a:moveTo>
                    <a:pt x="329184" y="374015"/>
                  </a:moveTo>
                  <a:lnTo>
                    <a:pt x="306755" y="284302"/>
                  </a:lnTo>
                  <a:lnTo>
                    <a:pt x="306755" y="0"/>
                  </a:lnTo>
                  <a:lnTo>
                    <a:pt x="193230" y="0"/>
                  </a:lnTo>
                  <a:lnTo>
                    <a:pt x="193230" y="284086"/>
                  </a:lnTo>
                  <a:lnTo>
                    <a:pt x="192747" y="284086"/>
                  </a:lnTo>
                  <a:lnTo>
                    <a:pt x="170256" y="374015"/>
                  </a:lnTo>
                  <a:lnTo>
                    <a:pt x="329184" y="374015"/>
                  </a:lnTo>
                  <a:close/>
                </a:path>
                <a:path w="1507489" h="377825">
                  <a:moveTo>
                    <a:pt x="499986" y="374777"/>
                  </a:moveTo>
                  <a:lnTo>
                    <a:pt x="477545" y="285064"/>
                  </a:lnTo>
                  <a:lnTo>
                    <a:pt x="477545" y="774"/>
                  </a:lnTo>
                  <a:lnTo>
                    <a:pt x="364020" y="774"/>
                  </a:lnTo>
                  <a:lnTo>
                    <a:pt x="364020" y="284861"/>
                  </a:lnTo>
                  <a:lnTo>
                    <a:pt x="363537" y="284861"/>
                  </a:lnTo>
                  <a:lnTo>
                    <a:pt x="341058" y="374777"/>
                  </a:lnTo>
                  <a:lnTo>
                    <a:pt x="499986" y="374777"/>
                  </a:lnTo>
                  <a:close/>
                </a:path>
                <a:path w="1507489" h="377825">
                  <a:moveTo>
                    <a:pt x="670775" y="375551"/>
                  </a:moveTo>
                  <a:lnTo>
                    <a:pt x="648335" y="285788"/>
                  </a:lnTo>
                  <a:lnTo>
                    <a:pt x="648335" y="1549"/>
                  </a:lnTo>
                  <a:lnTo>
                    <a:pt x="534822" y="1549"/>
                  </a:lnTo>
                  <a:lnTo>
                    <a:pt x="534822" y="285623"/>
                  </a:lnTo>
                  <a:lnTo>
                    <a:pt x="534327" y="285623"/>
                  </a:lnTo>
                  <a:lnTo>
                    <a:pt x="511848" y="375551"/>
                  </a:lnTo>
                  <a:lnTo>
                    <a:pt x="670775" y="375551"/>
                  </a:lnTo>
                  <a:close/>
                </a:path>
                <a:path w="1507489" h="377825">
                  <a:moveTo>
                    <a:pt x="835914" y="377342"/>
                  </a:moveTo>
                  <a:lnTo>
                    <a:pt x="813485" y="287629"/>
                  </a:lnTo>
                  <a:lnTo>
                    <a:pt x="813485" y="3340"/>
                  </a:lnTo>
                  <a:lnTo>
                    <a:pt x="699960" y="3340"/>
                  </a:lnTo>
                  <a:lnTo>
                    <a:pt x="699960" y="287413"/>
                  </a:lnTo>
                  <a:lnTo>
                    <a:pt x="699477" y="287413"/>
                  </a:lnTo>
                  <a:lnTo>
                    <a:pt x="676986" y="377342"/>
                  </a:lnTo>
                  <a:lnTo>
                    <a:pt x="835914" y="377342"/>
                  </a:lnTo>
                  <a:close/>
                </a:path>
                <a:path w="1507489" h="377825">
                  <a:moveTo>
                    <a:pt x="1006182" y="374777"/>
                  </a:moveTo>
                  <a:lnTo>
                    <a:pt x="983742" y="285013"/>
                  </a:lnTo>
                  <a:lnTo>
                    <a:pt x="983742" y="774"/>
                  </a:lnTo>
                  <a:lnTo>
                    <a:pt x="870229" y="774"/>
                  </a:lnTo>
                  <a:lnTo>
                    <a:pt x="870229" y="284861"/>
                  </a:lnTo>
                  <a:lnTo>
                    <a:pt x="869734" y="284861"/>
                  </a:lnTo>
                  <a:lnTo>
                    <a:pt x="847255" y="374777"/>
                  </a:lnTo>
                  <a:lnTo>
                    <a:pt x="1006182" y="374777"/>
                  </a:lnTo>
                  <a:close/>
                </a:path>
                <a:path w="1507489" h="377825">
                  <a:moveTo>
                    <a:pt x="1176972" y="375551"/>
                  </a:moveTo>
                  <a:lnTo>
                    <a:pt x="1154531" y="285788"/>
                  </a:lnTo>
                  <a:lnTo>
                    <a:pt x="1154531" y="1549"/>
                  </a:lnTo>
                  <a:lnTo>
                    <a:pt x="1041019" y="1549"/>
                  </a:lnTo>
                  <a:lnTo>
                    <a:pt x="1041019" y="285623"/>
                  </a:lnTo>
                  <a:lnTo>
                    <a:pt x="1040523" y="285623"/>
                  </a:lnTo>
                  <a:lnTo>
                    <a:pt x="1018044" y="375551"/>
                  </a:lnTo>
                  <a:lnTo>
                    <a:pt x="1176972" y="375551"/>
                  </a:lnTo>
                  <a:close/>
                </a:path>
                <a:path w="1507489" h="377825">
                  <a:moveTo>
                    <a:pt x="1347762" y="376326"/>
                  </a:moveTo>
                  <a:lnTo>
                    <a:pt x="1325333" y="286613"/>
                  </a:lnTo>
                  <a:lnTo>
                    <a:pt x="1325333" y="2324"/>
                  </a:lnTo>
                  <a:lnTo>
                    <a:pt x="1211808" y="2324"/>
                  </a:lnTo>
                  <a:lnTo>
                    <a:pt x="1211808" y="286397"/>
                  </a:lnTo>
                  <a:lnTo>
                    <a:pt x="1211326" y="286397"/>
                  </a:lnTo>
                  <a:lnTo>
                    <a:pt x="1188834" y="376326"/>
                  </a:lnTo>
                  <a:lnTo>
                    <a:pt x="1347762" y="376326"/>
                  </a:lnTo>
                  <a:close/>
                </a:path>
                <a:path w="1507489" h="377825">
                  <a:moveTo>
                    <a:pt x="1506969" y="377101"/>
                  </a:moveTo>
                  <a:lnTo>
                    <a:pt x="1484528" y="287337"/>
                  </a:lnTo>
                  <a:lnTo>
                    <a:pt x="1484528" y="3086"/>
                  </a:lnTo>
                  <a:lnTo>
                    <a:pt x="1371015" y="3086"/>
                  </a:lnTo>
                  <a:lnTo>
                    <a:pt x="1371015" y="287172"/>
                  </a:lnTo>
                  <a:lnTo>
                    <a:pt x="1370520" y="287172"/>
                  </a:lnTo>
                  <a:lnTo>
                    <a:pt x="1348041" y="377101"/>
                  </a:lnTo>
                  <a:lnTo>
                    <a:pt x="1506969" y="377101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2242946" y="4298247"/>
            <a:ext cx="731520" cy="1555115"/>
            <a:chOff x="718946" y="4298246"/>
            <a:chExt cx="731520" cy="1555115"/>
          </a:xfrm>
        </p:grpSpPr>
        <p:sp>
          <p:nvSpPr>
            <p:cNvPr id="43" name="object 43"/>
            <p:cNvSpPr/>
            <p:nvPr/>
          </p:nvSpPr>
          <p:spPr>
            <a:xfrm>
              <a:off x="1232027" y="4303013"/>
              <a:ext cx="218440" cy="1544320"/>
            </a:xfrm>
            <a:custGeom>
              <a:avLst/>
              <a:gdLst/>
              <a:ahLst/>
              <a:cxnLst/>
              <a:rect l="l" t="t" r="r" b="b"/>
              <a:pathLst>
                <a:path w="218440" h="1544320">
                  <a:moveTo>
                    <a:pt x="218427" y="1498307"/>
                  </a:moveTo>
                  <a:lnTo>
                    <a:pt x="0" y="1498307"/>
                  </a:lnTo>
                  <a:lnTo>
                    <a:pt x="0" y="1544104"/>
                  </a:lnTo>
                  <a:lnTo>
                    <a:pt x="218427" y="1544104"/>
                  </a:lnTo>
                  <a:lnTo>
                    <a:pt x="218427" y="1498307"/>
                  </a:lnTo>
                  <a:close/>
                </a:path>
                <a:path w="218440" h="1544320">
                  <a:moveTo>
                    <a:pt x="218427" y="1399044"/>
                  </a:moveTo>
                  <a:lnTo>
                    <a:pt x="0" y="1399044"/>
                  </a:lnTo>
                  <a:lnTo>
                    <a:pt x="0" y="1444853"/>
                  </a:lnTo>
                  <a:lnTo>
                    <a:pt x="218427" y="1444853"/>
                  </a:lnTo>
                  <a:lnTo>
                    <a:pt x="218427" y="1399044"/>
                  </a:lnTo>
                  <a:close/>
                </a:path>
                <a:path w="218440" h="1544320">
                  <a:moveTo>
                    <a:pt x="218427" y="1298803"/>
                  </a:moveTo>
                  <a:lnTo>
                    <a:pt x="0" y="1298803"/>
                  </a:lnTo>
                  <a:lnTo>
                    <a:pt x="0" y="1344612"/>
                  </a:lnTo>
                  <a:lnTo>
                    <a:pt x="218427" y="1344612"/>
                  </a:lnTo>
                  <a:lnTo>
                    <a:pt x="218427" y="1298803"/>
                  </a:lnTo>
                  <a:close/>
                </a:path>
                <a:path w="218440" h="1544320">
                  <a:moveTo>
                    <a:pt x="218427" y="1199553"/>
                  </a:moveTo>
                  <a:lnTo>
                    <a:pt x="0" y="1199553"/>
                  </a:lnTo>
                  <a:lnTo>
                    <a:pt x="0" y="1245349"/>
                  </a:lnTo>
                  <a:lnTo>
                    <a:pt x="218427" y="1245349"/>
                  </a:lnTo>
                  <a:lnTo>
                    <a:pt x="218427" y="1199553"/>
                  </a:lnTo>
                  <a:close/>
                </a:path>
                <a:path w="218440" h="1544320">
                  <a:moveTo>
                    <a:pt x="218427" y="1097902"/>
                  </a:moveTo>
                  <a:lnTo>
                    <a:pt x="0" y="1097902"/>
                  </a:lnTo>
                  <a:lnTo>
                    <a:pt x="0" y="1143711"/>
                  </a:lnTo>
                  <a:lnTo>
                    <a:pt x="218427" y="1143711"/>
                  </a:lnTo>
                  <a:lnTo>
                    <a:pt x="218427" y="1097902"/>
                  </a:lnTo>
                  <a:close/>
                </a:path>
                <a:path w="218440" h="1544320">
                  <a:moveTo>
                    <a:pt x="218427" y="998651"/>
                  </a:moveTo>
                  <a:lnTo>
                    <a:pt x="0" y="998651"/>
                  </a:lnTo>
                  <a:lnTo>
                    <a:pt x="0" y="1044448"/>
                  </a:lnTo>
                  <a:lnTo>
                    <a:pt x="218427" y="1044448"/>
                  </a:lnTo>
                  <a:lnTo>
                    <a:pt x="218427" y="998651"/>
                  </a:lnTo>
                  <a:close/>
                </a:path>
                <a:path w="218440" h="1544320">
                  <a:moveTo>
                    <a:pt x="218427" y="898410"/>
                  </a:moveTo>
                  <a:lnTo>
                    <a:pt x="0" y="898410"/>
                  </a:lnTo>
                  <a:lnTo>
                    <a:pt x="0" y="944206"/>
                  </a:lnTo>
                  <a:lnTo>
                    <a:pt x="218427" y="944206"/>
                  </a:lnTo>
                  <a:lnTo>
                    <a:pt x="218427" y="898410"/>
                  </a:lnTo>
                  <a:close/>
                </a:path>
                <a:path w="218440" h="1544320">
                  <a:moveTo>
                    <a:pt x="218427" y="799160"/>
                  </a:moveTo>
                  <a:lnTo>
                    <a:pt x="0" y="799160"/>
                  </a:lnTo>
                  <a:lnTo>
                    <a:pt x="0" y="844956"/>
                  </a:lnTo>
                  <a:lnTo>
                    <a:pt x="218427" y="844956"/>
                  </a:lnTo>
                  <a:lnTo>
                    <a:pt x="218427" y="799160"/>
                  </a:lnTo>
                  <a:close/>
                </a:path>
                <a:path w="218440" h="1544320">
                  <a:moveTo>
                    <a:pt x="218427" y="699147"/>
                  </a:moveTo>
                  <a:lnTo>
                    <a:pt x="0" y="699147"/>
                  </a:lnTo>
                  <a:lnTo>
                    <a:pt x="0" y="744943"/>
                  </a:lnTo>
                  <a:lnTo>
                    <a:pt x="218427" y="744943"/>
                  </a:lnTo>
                  <a:lnTo>
                    <a:pt x="218427" y="699147"/>
                  </a:lnTo>
                  <a:close/>
                </a:path>
                <a:path w="218440" h="1544320">
                  <a:moveTo>
                    <a:pt x="218427" y="599884"/>
                  </a:moveTo>
                  <a:lnTo>
                    <a:pt x="0" y="599884"/>
                  </a:lnTo>
                  <a:lnTo>
                    <a:pt x="0" y="645693"/>
                  </a:lnTo>
                  <a:lnTo>
                    <a:pt x="218427" y="645693"/>
                  </a:lnTo>
                  <a:lnTo>
                    <a:pt x="218427" y="599884"/>
                  </a:lnTo>
                  <a:close/>
                </a:path>
                <a:path w="218440" h="1544320">
                  <a:moveTo>
                    <a:pt x="218427" y="499656"/>
                  </a:moveTo>
                  <a:lnTo>
                    <a:pt x="0" y="499656"/>
                  </a:lnTo>
                  <a:lnTo>
                    <a:pt x="0" y="545452"/>
                  </a:lnTo>
                  <a:lnTo>
                    <a:pt x="218427" y="545452"/>
                  </a:lnTo>
                  <a:lnTo>
                    <a:pt x="218427" y="499656"/>
                  </a:lnTo>
                  <a:close/>
                </a:path>
                <a:path w="218440" h="1544320">
                  <a:moveTo>
                    <a:pt x="218427" y="400392"/>
                  </a:moveTo>
                  <a:lnTo>
                    <a:pt x="0" y="400392"/>
                  </a:lnTo>
                  <a:lnTo>
                    <a:pt x="0" y="446201"/>
                  </a:lnTo>
                  <a:lnTo>
                    <a:pt x="218427" y="446201"/>
                  </a:lnTo>
                  <a:lnTo>
                    <a:pt x="218427" y="400392"/>
                  </a:lnTo>
                  <a:close/>
                </a:path>
                <a:path w="218440" h="1544320">
                  <a:moveTo>
                    <a:pt x="218427" y="298754"/>
                  </a:moveTo>
                  <a:lnTo>
                    <a:pt x="0" y="298754"/>
                  </a:lnTo>
                  <a:lnTo>
                    <a:pt x="0" y="344551"/>
                  </a:lnTo>
                  <a:lnTo>
                    <a:pt x="218427" y="344551"/>
                  </a:lnTo>
                  <a:lnTo>
                    <a:pt x="218427" y="298754"/>
                  </a:lnTo>
                  <a:close/>
                </a:path>
                <a:path w="218440" h="1544320">
                  <a:moveTo>
                    <a:pt x="218427" y="199491"/>
                  </a:moveTo>
                  <a:lnTo>
                    <a:pt x="0" y="199491"/>
                  </a:lnTo>
                  <a:lnTo>
                    <a:pt x="0" y="245300"/>
                  </a:lnTo>
                  <a:lnTo>
                    <a:pt x="218427" y="245300"/>
                  </a:lnTo>
                  <a:lnTo>
                    <a:pt x="218427" y="199491"/>
                  </a:lnTo>
                  <a:close/>
                </a:path>
                <a:path w="218440" h="1544320">
                  <a:moveTo>
                    <a:pt x="218427" y="99250"/>
                  </a:moveTo>
                  <a:lnTo>
                    <a:pt x="0" y="99250"/>
                  </a:lnTo>
                  <a:lnTo>
                    <a:pt x="0" y="145059"/>
                  </a:lnTo>
                  <a:lnTo>
                    <a:pt x="218427" y="145059"/>
                  </a:lnTo>
                  <a:lnTo>
                    <a:pt x="218427" y="99250"/>
                  </a:lnTo>
                  <a:close/>
                </a:path>
                <a:path w="218440" h="1544320">
                  <a:moveTo>
                    <a:pt x="218427" y="0"/>
                  </a:moveTo>
                  <a:lnTo>
                    <a:pt x="0" y="0"/>
                  </a:lnTo>
                  <a:lnTo>
                    <a:pt x="0" y="45796"/>
                  </a:lnTo>
                  <a:lnTo>
                    <a:pt x="218427" y="45796"/>
                  </a:lnTo>
                  <a:lnTo>
                    <a:pt x="218427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37795" y="4303008"/>
              <a:ext cx="91440" cy="1544320"/>
            </a:xfrm>
            <a:custGeom>
              <a:avLst/>
              <a:gdLst/>
              <a:ahLst/>
              <a:cxnLst/>
              <a:rect l="l" t="t" r="r" b="b"/>
              <a:pathLst>
                <a:path w="91440" h="1544320">
                  <a:moveTo>
                    <a:pt x="91059" y="0"/>
                  </a:moveTo>
                  <a:lnTo>
                    <a:pt x="0" y="0"/>
                  </a:lnTo>
                  <a:lnTo>
                    <a:pt x="0" y="1544102"/>
                  </a:lnTo>
                  <a:lnTo>
                    <a:pt x="91059" y="1544102"/>
                  </a:lnTo>
                  <a:lnTo>
                    <a:pt x="91059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37795" y="4303009"/>
              <a:ext cx="91440" cy="1544320"/>
            </a:xfrm>
            <a:custGeom>
              <a:avLst/>
              <a:gdLst/>
              <a:ahLst/>
              <a:cxnLst/>
              <a:rect l="l" t="t" r="r" b="b"/>
              <a:pathLst>
                <a:path w="91440" h="1544320">
                  <a:moveTo>
                    <a:pt x="0" y="1544101"/>
                  </a:moveTo>
                  <a:lnTo>
                    <a:pt x="0" y="0"/>
                  </a:lnTo>
                  <a:lnTo>
                    <a:pt x="91059" y="0"/>
                  </a:lnTo>
                  <a:lnTo>
                    <a:pt x="91059" y="1544101"/>
                  </a:lnTo>
                  <a:lnTo>
                    <a:pt x="0" y="154410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96375" y="4304029"/>
              <a:ext cx="45085" cy="1544320"/>
            </a:xfrm>
            <a:custGeom>
              <a:avLst/>
              <a:gdLst/>
              <a:ahLst/>
              <a:cxnLst/>
              <a:rect l="l" t="t" r="r" b="b"/>
              <a:pathLst>
                <a:path w="45084" h="1544320">
                  <a:moveTo>
                    <a:pt x="44653" y="0"/>
                  </a:moveTo>
                  <a:lnTo>
                    <a:pt x="0" y="0"/>
                  </a:lnTo>
                  <a:lnTo>
                    <a:pt x="0" y="1544101"/>
                  </a:lnTo>
                  <a:lnTo>
                    <a:pt x="44653" y="1544101"/>
                  </a:lnTo>
                  <a:lnTo>
                    <a:pt x="44653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96375" y="4304030"/>
              <a:ext cx="45085" cy="1544320"/>
            </a:xfrm>
            <a:custGeom>
              <a:avLst/>
              <a:gdLst/>
              <a:ahLst/>
              <a:cxnLst/>
              <a:rect l="l" t="t" r="r" b="b"/>
              <a:pathLst>
                <a:path w="45084" h="1544320">
                  <a:moveTo>
                    <a:pt x="0" y="1544101"/>
                  </a:moveTo>
                  <a:lnTo>
                    <a:pt x="0" y="0"/>
                  </a:lnTo>
                  <a:lnTo>
                    <a:pt x="44653" y="0"/>
                  </a:lnTo>
                  <a:lnTo>
                    <a:pt x="44653" y="1544101"/>
                  </a:lnTo>
                  <a:lnTo>
                    <a:pt x="0" y="154410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8934" y="4323130"/>
              <a:ext cx="377825" cy="1507490"/>
            </a:xfrm>
            <a:custGeom>
              <a:avLst/>
              <a:gdLst/>
              <a:ahLst/>
              <a:cxnLst/>
              <a:rect l="l" t="t" r="r" b="b"/>
              <a:pathLst>
                <a:path w="377825" h="1507489">
                  <a:moveTo>
                    <a:pt x="374015" y="1177785"/>
                  </a:moveTo>
                  <a:lnTo>
                    <a:pt x="284289" y="1200213"/>
                  </a:lnTo>
                  <a:lnTo>
                    <a:pt x="0" y="1200213"/>
                  </a:lnTo>
                  <a:lnTo>
                    <a:pt x="0" y="1313738"/>
                  </a:lnTo>
                  <a:lnTo>
                    <a:pt x="284086" y="1313738"/>
                  </a:lnTo>
                  <a:lnTo>
                    <a:pt x="284086" y="1314221"/>
                  </a:lnTo>
                  <a:lnTo>
                    <a:pt x="374015" y="1336713"/>
                  </a:lnTo>
                  <a:lnTo>
                    <a:pt x="374015" y="1177785"/>
                  </a:lnTo>
                  <a:close/>
                </a:path>
                <a:path w="377825" h="1507489">
                  <a:moveTo>
                    <a:pt x="374789" y="1006983"/>
                  </a:moveTo>
                  <a:lnTo>
                    <a:pt x="285051" y="1029423"/>
                  </a:lnTo>
                  <a:lnTo>
                    <a:pt x="774" y="1029423"/>
                  </a:lnTo>
                  <a:lnTo>
                    <a:pt x="774" y="1142949"/>
                  </a:lnTo>
                  <a:lnTo>
                    <a:pt x="284861" y="1142949"/>
                  </a:lnTo>
                  <a:lnTo>
                    <a:pt x="284861" y="1143431"/>
                  </a:lnTo>
                  <a:lnTo>
                    <a:pt x="374789" y="1165910"/>
                  </a:lnTo>
                  <a:lnTo>
                    <a:pt x="374789" y="1006983"/>
                  </a:lnTo>
                  <a:close/>
                </a:path>
                <a:path w="377825" h="1507489">
                  <a:moveTo>
                    <a:pt x="374789" y="500786"/>
                  </a:moveTo>
                  <a:lnTo>
                    <a:pt x="285013" y="523227"/>
                  </a:lnTo>
                  <a:lnTo>
                    <a:pt x="774" y="523227"/>
                  </a:lnTo>
                  <a:lnTo>
                    <a:pt x="774" y="636739"/>
                  </a:lnTo>
                  <a:lnTo>
                    <a:pt x="284861" y="636739"/>
                  </a:lnTo>
                  <a:lnTo>
                    <a:pt x="284861" y="637235"/>
                  </a:lnTo>
                  <a:lnTo>
                    <a:pt x="374789" y="659714"/>
                  </a:lnTo>
                  <a:lnTo>
                    <a:pt x="374789" y="500786"/>
                  </a:lnTo>
                  <a:close/>
                </a:path>
                <a:path w="377825" h="1507489">
                  <a:moveTo>
                    <a:pt x="375564" y="836193"/>
                  </a:moveTo>
                  <a:lnTo>
                    <a:pt x="285788" y="858634"/>
                  </a:lnTo>
                  <a:lnTo>
                    <a:pt x="1549" y="858634"/>
                  </a:lnTo>
                  <a:lnTo>
                    <a:pt x="1549" y="972146"/>
                  </a:lnTo>
                  <a:lnTo>
                    <a:pt x="285635" y="972146"/>
                  </a:lnTo>
                  <a:lnTo>
                    <a:pt x="285635" y="972642"/>
                  </a:lnTo>
                  <a:lnTo>
                    <a:pt x="375564" y="995121"/>
                  </a:lnTo>
                  <a:lnTo>
                    <a:pt x="375564" y="836193"/>
                  </a:lnTo>
                  <a:close/>
                </a:path>
                <a:path w="377825" h="1507489">
                  <a:moveTo>
                    <a:pt x="375564" y="329996"/>
                  </a:moveTo>
                  <a:lnTo>
                    <a:pt x="285788" y="352437"/>
                  </a:lnTo>
                  <a:lnTo>
                    <a:pt x="1549" y="352437"/>
                  </a:lnTo>
                  <a:lnTo>
                    <a:pt x="1549" y="465950"/>
                  </a:lnTo>
                  <a:lnTo>
                    <a:pt x="285635" y="465950"/>
                  </a:lnTo>
                  <a:lnTo>
                    <a:pt x="285635" y="466445"/>
                  </a:lnTo>
                  <a:lnTo>
                    <a:pt x="375564" y="488924"/>
                  </a:lnTo>
                  <a:lnTo>
                    <a:pt x="375564" y="329996"/>
                  </a:lnTo>
                  <a:close/>
                </a:path>
                <a:path w="377825" h="1507489">
                  <a:moveTo>
                    <a:pt x="376339" y="159207"/>
                  </a:moveTo>
                  <a:lnTo>
                    <a:pt x="286613" y="181635"/>
                  </a:lnTo>
                  <a:lnTo>
                    <a:pt x="2324" y="181635"/>
                  </a:lnTo>
                  <a:lnTo>
                    <a:pt x="2324" y="295160"/>
                  </a:lnTo>
                  <a:lnTo>
                    <a:pt x="286410" y="295160"/>
                  </a:lnTo>
                  <a:lnTo>
                    <a:pt x="286410" y="295643"/>
                  </a:lnTo>
                  <a:lnTo>
                    <a:pt x="376339" y="318135"/>
                  </a:lnTo>
                  <a:lnTo>
                    <a:pt x="376339" y="159207"/>
                  </a:lnTo>
                  <a:close/>
                </a:path>
                <a:path w="377825" h="1507489">
                  <a:moveTo>
                    <a:pt x="376580" y="1348041"/>
                  </a:moveTo>
                  <a:lnTo>
                    <a:pt x="286842" y="1370482"/>
                  </a:lnTo>
                  <a:lnTo>
                    <a:pt x="2565" y="1370482"/>
                  </a:lnTo>
                  <a:lnTo>
                    <a:pt x="2565" y="1483995"/>
                  </a:lnTo>
                  <a:lnTo>
                    <a:pt x="286651" y="1483995"/>
                  </a:lnTo>
                  <a:lnTo>
                    <a:pt x="286651" y="1484490"/>
                  </a:lnTo>
                  <a:lnTo>
                    <a:pt x="376580" y="1506969"/>
                  </a:lnTo>
                  <a:lnTo>
                    <a:pt x="376580" y="1348041"/>
                  </a:lnTo>
                  <a:close/>
                </a:path>
                <a:path w="377825" h="1507489">
                  <a:moveTo>
                    <a:pt x="377113" y="0"/>
                  </a:moveTo>
                  <a:lnTo>
                    <a:pt x="287337" y="22440"/>
                  </a:lnTo>
                  <a:lnTo>
                    <a:pt x="3098" y="22440"/>
                  </a:lnTo>
                  <a:lnTo>
                    <a:pt x="3098" y="135953"/>
                  </a:lnTo>
                  <a:lnTo>
                    <a:pt x="287185" y="135953"/>
                  </a:lnTo>
                  <a:lnTo>
                    <a:pt x="287185" y="136448"/>
                  </a:lnTo>
                  <a:lnTo>
                    <a:pt x="377113" y="158927"/>
                  </a:lnTo>
                  <a:lnTo>
                    <a:pt x="377113" y="0"/>
                  </a:lnTo>
                  <a:close/>
                </a:path>
                <a:path w="377825" h="1507489">
                  <a:moveTo>
                    <a:pt x="377355" y="671055"/>
                  </a:moveTo>
                  <a:lnTo>
                    <a:pt x="287629" y="693483"/>
                  </a:lnTo>
                  <a:lnTo>
                    <a:pt x="3340" y="693483"/>
                  </a:lnTo>
                  <a:lnTo>
                    <a:pt x="3340" y="807008"/>
                  </a:lnTo>
                  <a:lnTo>
                    <a:pt x="287426" y="807008"/>
                  </a:lnTo>
                  <a:lnTo>
                    <a:pt x="287426" y="807491"/>
                  </a:lnTo>
                  <a:lnTo>
                    <a:pt x="377355" y="829983"/>
                  </a:lnTo>
                  <a:lnTo>
                    <a:pt x="377355" y="671055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4603902" y="3753854"/>
            <a:ext cx="363220" cy="121285"/>
            <a:chOff x="3079902" y="3753853"/>
            <a:chExt cx="363220" cy="121285"/>
          </a:xfrm>
        </p:grpSpPr>
        <p:sp>
          <p:nvSpPr>
            <p:cNvPr id="50" name="object 50"/>
            <p:cNvSpPr/>
            <p:nvPr/>
          </p:nvSpPr>
          <p:spPr>
            <a:xfrm>
              <a:off x="3092602" y="3766553"/>
              <a:ext cx="328295" cy="93345"/>
            </a:xfrm>
            <a:custGeom>
              <a:avLst/>
              <a:gdLst/>
              <a:ahLst/>
              <a:cxnLst/>
              <a:rect l="l" t="t" r="r" b="b"/>
              <a:pathLst>
                <a:path w="328295" h="93345">
                  <a:moveTo>
                    <a:pt x="0" y="0"/>
                  </a:moveTo>
                  <a:lnTo>
                    <a:pt x="61118" y="7143"/>
                  </a:lnTo>
                  <a:lnTo>
                    <a:pt x="115093" y="15081"/>
                  </a:lnTo>
                  <a:lnTo>
                    <a:pt x="154781" y="23812"/>
                  </a:lnTo>
                  <a:lnTo>
                    <a:pt x="232568" y="49212"/>
                  </a:lnTo>
                  <a:lnTo>
                    <a:pt x="274637" y="65087"/>
                  </a:lnTo>
                  <a:lnTo>
                    <a:pt x="322262" y="89693"/>
                  </a:lnTo>
                  <a:lnTo>
                    <a:pt x="327892" y="9274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9409" y="3769388"/>
              <a:ext cx="123236" cy="105535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890747" y="764047"/>
            <a:ext cx="5505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064635" algn="l"/>
              </a:tabLst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Single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Headed</a:t>
            </a:r>
            <a:r>
              <a:rPr dirty="0">
                <a:latin typeface="Arial"/>
                <a:cs typeface="Arial"/>
              </a:rPr>
              <a:t>	</a:t>
            </a:r>
            <a:r>
              <a:rPr sz="2700" u="sng" baseline="1543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Triple</a:t>
            </a:r>
            <a:r>
              <a:rPr sz="2700" u="sng" spc="-104" baseline="1543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700" u="sng" spc="-15" baseline="1543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Headed</a:t>
            </a:r>
            <a:endParaRPr sz="2700" baseline="1543" dirty="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004014" y="3074110"/>
            <a:ext cx="1614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Double</a:t>
            </a:r>
            <a:r>
              <a:rPr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Headed</a:t>
            </a:r>
            <a:endParaRPr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64327" y="4383793"/>
            <a:ext cx="520700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clinical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utilize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 specific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detector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configurations</a:t>
            </a:r>
            <a:endParaRPr sz="2000">
              <a:latin typeface="Arial"/>
              <a:cs typeface="Arial"/>
            </a:endParaRPr>
          </a:p>
          <a:p>
            <a:pPr marL="355600" marR="70485" indent="-342900" algn="just"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Increasing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the number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gamma 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cameras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closeness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to subject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leads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increase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in image 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SNR!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5" name="object 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23869" y="4303791"/>
            <a:ext cx="931664" cy="1802581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1889" y="1938425"/>
            <a:ext cx="687352" cy="7589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4347" y="202801"/>
            <a:ext cx="3004820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0" dirty="0">
                <a:latin typeface="Arial"/>
                <a:cs typeface="Arial"/>
              </a:rPr>
              <a:t>SPECT</a:t>
            </a:r>
            <a:r>
              <a:rPr sz="3000" i="0" spc="-55" dirty="0">
                <a:latin typeface="Arial"/>
                <a:cs typeface="Arial"/>
              </a:rPr>
              <a:t> </a:t>
            </a:r>
            <a:r>
              <a:rPr sz="3000" i="0" spc="-10" dirty="0">
                <a:latin typeface="Arial"/>
                <a:cs typeface="Arial"/>
              </a:rPr>
              <a:t>Scanners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9381" y="3805989"/>
            <a:ext cx="3087182" cy="24688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05660" y="3394944"/>
            <a:ext cx="2732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Dedicated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Cardiac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endParaRPr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1852" y="2339464"/>
            <a:ext cx="2913132" cy="246887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709503" y="1903034"/>
            <a:ext cx="226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Small</a:t>
            </a:r>
            <a:r>
              <a:rPr u="sng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Animal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Scanner</a:t>
            </a:r>
            <a:endParaRPr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9687" y="1134976"/>
            <a:ext cx="1471777" cy="21945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78651" y="806818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Multi-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purpose</a:t>
            </a:r>
            <a:r>
              <a:rPr u="sng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44021"/>
            <a:ext cx="2743200" cy="189796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38100">
              <a:spcBef>
                <a:spcPts val="40"/>
              </a:spcBef>
            </a:pPr>
            <a:fld id="{81D60167-4931-47E6-BA6A-407CBD079E47}" type="slidenum">
              <a:rPr spc="-25" dirty="0"/>
              <a:pPr marL="38100">
                <a:spcBef>
                  <a:spcPts val="40"/>
                </a:spcBef>
              </a:pPr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618" y="36374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Image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Reconstruction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0997" y="2260362"/>
            <a:ext cx="78803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82550" marR="5080" indent="-70485">
              <a:lnSpc>
                <a:spcPts val="2100"/>
              </a:lnSpc>
              <a:spcBef>
                <a:spcPts val="219"/>
              </a:spcBef>
            </a:pP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r>
              <a:rPr spc="-10" dirty="0"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Matrix</a:t>
            </a:r>
            <a:endParaRPr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02126" y="1843540"/>
            <a:ext cx="843915" cy="466090"/>
            <a:chOff x="3878125" y="1843540"/>
            <a:chExt cx="843915" cy="466090"/>
          </a:xfrm>
        </p:grpSpPr>
        <p:sp>
          <p:nvSpPr>
            <p:cNvPr id="5" name="object 5"/>
            <p:cNvSpPr/>
            <p:nvPr/>
          </p:nvSpPr>
          <p:spPr>
            <a:xfrm>
              <a:off x="3890825" y="1859326"/>
              <a:ext cx="808990" cy="437515"/>
            </a:xfrm>
            <a:custGeom>
              <a:avLst/>
              <a:gdLst/>
              <a:ahLst/>
              <a:cxnLst/>
              <a:rect l="l" t="t" r="r" b="b"/>
              <a:pathLst>
                <a:path w="808989" h="437514">
                  <a:moveTo>
                    <a:pt x="0" y="437276"/>
                  </a:moveTo>
                  <a:lnTo>
                    <a:pt x="808883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8617" y="1843540"/>
              <a:ext cx="123263" cy="10562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511218" y="1893468"/>
            <a:ext cx="177165" cy="429895"/>
            <a:chOff x="4987217" y="1893467"/>
            <a:chExt cx="177165" cy="429895"/>
          </a:xfrm>
        </p:grpSpPr>
        <p:sp>
          <p:nvSpPr>
            <p:cNvPr id="8" name="object 8"/>
            <p:cNvSpPr/>
            <p:nvPr/>
          </p:nvSpPr>
          <p:spPr>
            <a:xfrm>
              <a:off x="5018793" y="1917347"/>
              <a:ext cx="133350" cy="393700"/>
            </a:xfrm>
            <a:custGeom>
              <a:avLst/>
              <a:gdLst/>
              <a:ahLst/>
              <a:cxnLst/>
              <a:rect l="l" t="t" r="r" b="b"/>
              <a:pathLst>
                <a:path w="133350" h="393700">
                  <a:moveTo>
                    <a:pt x="132796" y="393111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7217" y="1893467"/>
              <a:ext cx="112256" cy="12414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35787" y="2308852"/>
            <a:ext cx="118237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96850">
              <a:lnSpc>
                <a:spcPts val="2100"/>
              </a:lnSpc>
              <a:spcBef>
                <a:spcPts val="219"/>
              </a:spcBef>
            </a:pP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Subject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Attenuation</a:t>
            </a:r>
            <a:endParaRPr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4038" y="2640460"/>
            <a:ext cx="1560511" cy="15605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8159" y="3004575"/>
            <a:ext cx="1248460" cy="124845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548908" y="2889075"/>
            <a:ext cx="1413510" cy="2427605"/>
            <a:chOff x="3024908" y="2889074"/>
            <a:chExt cx="1413510" cy="2427605"/>
          </a:xfrm>
        </p:grpSpPr>
        <p:sp>
          <p:nvSpPr>
            <p:cNvPr id="14" name="object 14"/>
            <p:cNvSpPr/>
            <p:nvPr/>
          </p:nvSpPr>
          <p:spPr>
            <a:xfrm>
              <a:off x="3024908" y="2889074"/>
              <a:ext cx="1413510" cy="2427605"/>
            </a:xfrm>
            <a:custGeom>
              <a:avLst/>
              <a:gdLst/>
              <a:ahLst/>
              <a:cxnLst/>
              <a:rect l="l" t="t" r="r" b="b"/>
              <a:pathLst>
                <a:path w="1413510" h="2427604">
                  <a:moveTo>
                    <a:pt x="1413163" y="0"/>
                  </a:moveTo>
                  <a:lnTo>
                    <a:pt x="0" y="0"/>
                  </a:lnTo>
                  <a:lnTo>
                    <a:pt x="0" y="2427001"/>
                  </a:lnTo>
                  <a:lnTo>
                    <a:pt x="1413163" y="2427001"/>
                  </a:lnTo>
                  <a:lnTo>
                    <a:pt x="1413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2814" y="3760212"/>
              <a:ext cx="1097279" cy="10972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08234" y="3351271"/>
              <a:ext cx="0" cy="1903095"/>
            </a:xfrm>
            <a:custGeom>
              <a:avLst/>
              <a:gdLst/>
              <a:ahLst/>
              <a:cxnLst/>
              <a:rect l="l" t="t" r="r" b="b"/>
              <a:pathLst>
                <a:path h="1903095">
                  <a:moveTo>
                    <a:pt x="0" y="0"/>
                  </a:moveTo>
                  <a:lnTo>
                    <a:pt x="0" y="1902618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60598" y="3319525"/>
              <a:ext cx="95250" cy="1966595"/>
            </a:xfrm>
            <a:custGeom>
              <a:avLst/>
              <a:gdLst/>
              <a:ahLst/>
              <a:cxnLst/>
              <a:rect l="l" t="t" r="r" b="b"/>
              <a:pathLst>
                <a:path w="95250" h="1966595">
                  <a:moveTo>
                    <a:pt x="95250" y="1870875"/>
                  </a:moveTo>
                  <a:lnTo>
                    <a:pt x="0" y="1870875"/>
                  </a:lnTo>
                  <a:lnTo>
                    <a:pt x="47625" y="1966125"/>
                  </a:lnTo>
                  <a:lnTo>
                    <a:pt x="95250" y="1870875"/>
                  </a:lnTo>
                  <a:close/>
                </a:path>
                <a:path w="95250" h="1966595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01126" y="3351271"/>
              <a:ext cx="0" cy="1903095"/>
            </a:xfrm>
            <a:custGeom>
              <a:avLst/>
              <a:gdLst/>
              <a:ahLst/>
              <a:cxnLst/>
              <a:rect l="l" t="t" r="r" b="b"/>
              <a:pathLst>
                <a:path h="1903095">
                  <a:moveTo>
                    <a:pt x="0" y="0"/>
                  </a:moveTo>
                  <a:lnTo>
                    <a:pt x="0" y="1902618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53498" y="3319525"/>
              <a:ext cx="95250" cy="1966595"/>
            </a:xfrm>
            <a:custGeom>
              <a:avLst/>
              <a:gdLst/>
              <a:ahLst/>
              <a:cxnLst/>
              <a:rect l="l" t="t" r="r" b="b"/>
              <a:pathLst>
                <a:path w="95250" h="1966595">
                  <a:moveTo>
                    <a:pt x="95250" y="1870875"/>
                  </a:moveTo>
                  <a:lnTo>
                    <a:pt x="0" y="1870875"/>
                  </a:lnTo>
                  <a:lnTo>
                    <a:pt x="47625" y="1966125"/>
                  </a:lnTo>
                  <a:lnTo>
                    <a:pt x="95250" y="1870875"/>
                  </a:lnTo>
                  <a:close/>
                </a:path>
                <a:path w="95250" h="1966595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05282" y="3351271"/>
              <a:ext cx="0" cy="1903095"/>
            </a:xfrm>
            <a:custGeom>
              <a:avLst/>
              <a:gdLst/>
              <a:ahLst/>
              <a:cxnLst/>
              <a:rect l="l" t="t" r="r" b="b"/>
              <a:pathLst>
                <a:path h="1903095">
                  <a:moveTo>
                    <a:pt x="0" y="0"/>
                  </a:moveTo>
                  <a:lnTo>
                    <a:pt x="0" y="1902618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57650" y="3319525"/>
              <a:ext cx="95250" cy="1966595"/>
            </a:xfrm>
            <a:custGeom>
              <a:avLst/>
              <a:gdLst/>
              <a:ahLst/>
              <a:cxnLst/>
              <a:rect l="l" t="t" r="r" b="b"/>
              <a:pathLst>
                <a:path w="95250" h="1966595">
                  <a:moveTo>
                    <a:pt x="95250" y="1870875"/>
                  </a:moveTo>
                  <a:lnTo>
                    <a:pt x="0" y="1870875"/>
                  </a:lnTo>
                  <a:lnTo>
                    <a:pt x="47625" y="1966125"/>
                  </a:lnTo>
                  <a:lnTo>
                    <a:pt x="95250" y="1870875"/>
                  </a:lnTo>
                  <a:close/>
                </a:path>
                <a:path w="95250" h="1966595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03204" y="3351271"/>
              <a:ext cx="0" cy="1903095"/>
            </a:xfrm>
            <a:custGeom>
              <a:avLst/>
              <a:gdLst/>
              <a:ahLst/>
              <a:cxnLst/>
              <a:rect l="l" t="t" r="r" b="b"/>
              <a:pathLst>
                <a:path h="1903095">
                  <a:moveTo>
                    <a:pt x="0" y="0"/>
                  </a:moveTo>
                  <a:lnTo>
                    <a:pt x="0" y="1902618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5568" y="3319525"/>
              <a:ext cx="95250" cy="1966595"/>
            </a:xfrm>
            <a:custGeom>
              <a:avLst/>
              <a:gdLst/>
              <a:ahLst/>
              <a:cxnLst/>
              <a:rect l="l" t="t" r="r" b="b"/>
              <a:pathLst>
                <a:path w="95250" h="1966595">
                  <a:moveTo>
                    <a:pt x="95250" y="1870875"/>
                  </a:moveTo>
                  <a:lnTo>
                    <a:pt x="0" y="1870875"/>
                  </a:lnTo>
                  <a:lnTo>
                    <a:pt x="47625" y="1966125"/>
                  </a:lnTo>
                  <a:lnTo>
                    <a:pt x="95250" y="1870875"/>
                  </a:lnTo>
                  <a:close/>
                </a:path>
                <a:path w="95250" h="1966595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98174" y="3351271"/>
              <a:ext cx="0" cy="1903095"/>
            </a:xfrm>
            <a:custGeom>
              <a:avLst/>
              <a:gdLst/>
              <a:ahLst/>
              <a:cxnLst/>
              <a:rect l="l" t="t" r="r" b="b"/>
              <a:pathLst>
                <a:path h="1903095">
                  <a:moveTo>
                    <a:pt x="0" y="0"/>
                  </a:moveTo>
                  <a:lnTo>
                    <a:pt x="0" y="1902618"/>
                  </a:lnTo>
                </a:path>
              </a:pathLst>
            </a:custGeom>
            <a:ln w="317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50538" y="3319525"/>
              <a:ext cx="95250" cy="1966595"/>
            </a:xfrm>
            <a:custGeom>
              <a:avLst/>
              <a:gdLst/>
              <a:ahLst/>
              <a:cxnLst/>
              <a:rect l="l" t="t" r="r" b="b"/>
              <a:pathLst>
                <a:path w="95250" h="1966595">
                  <a:moveTo>
                    <a:pt x="95250" y="1870875"/>
                  </a:moveTo>
                  <a:lnTo>
                    <a:pt x="0" y="1870875"/>
                  </a:lnTo>
                  <a:lnTo>
                    <a:pt x="47625" y="1966125"/>
                  </a:lnTo>
                  <a:lnTo>
                    <a:pt x="95250" y="1870875"/>
                  </a:lnTo>
                  <a:close/>
                </a:path>
                <a:path w="95250" h="1966595">
                  <a:moveTo>
                    <a:pt x="95250" y="95250"/>
                  </a:moveTo>
                  <a:lnTo>
                    <a:pt x="47625" y="0"/>
                  </a:lnTo>
                  <a:lnTo>
                    <a:pt x="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86112" y="3322942"/>
              <a:ext cx="1235710" cy="175260"/>
            </a:xfrm>
            <a:custGeom>
              <a:avLst/>
              <a:gdLst/>
              <a:ahLst/>
              <a:cxnLst/>
              <a:rect l="l" t="t" r="r" b="b"/>
              <a:pathLst>
                <a:path w="1235710" h="175260">
                  <a:moveTo>
                    <a:pt x="36639" y="0"/>
                  </a:moveTo>
                  <a:lnTo>
                    <a:pt x="0" y="0"/>
                  </a:lnTo>
                  <a:lnTo>
                    <a:pt x="0" y="174739"/>
                  </a:lnTo>
                  <a:lnTo>
                    <a:pt x="36639" y="174739"/>
                  </a:lnTo>
                  <a:lnTo>
                    <a:pt x="36639" y="0"/>
                  </a:lnTo>
                  <a:close/>
                </a:path>
                <a:path w="1235710" h="175260">
                  <a:moveTo>
                    <a:pt x="116052" y="0"/>
                  </a:moveTo>
                  <a:lnTo>
                    <a:pt x="79400" y="0"/>
                  </a:lnTo>
                  <a:lnTo>
                    <a:pt x="79400" y="174739"/>
                  </a:lnTo>
                  <a:lnTo>
                    <a:pt x="116052" y="174739"/>
                  </a:lnTo>
                  <a:lnTo>
                    <a:pt x="116052" y="0"/>
                  </a:lnTo>
                  <a:close/>
                </a:path>
                <a:path w="1235710" h="175260">
                  <a:moveTo>
                    <a:pt x="196240" y="0"/>
                  </a:moveTo>
                  <a:lnTo>
                    <a:pt x="159600" y="0"/>
                  </a:lnTo>
                  <a:lnTo>
                    <a:pt x="159600" y="174739"/>
                  </a:lnTo>
                  <a:lnTo>
                    <a:pt x="196240" y="174739"/>
                  </a:lnTo>
                  <a:lnTo>
                    <a:pt x="196240" y="0"/>
                  </a:lnTo>
                  <a:close/>
                </a:path>
                <a:path w="1235710" h="175260">
                  <a:moveTo>
                    <a:pt x="275640" y="0"/>
                  </a:moveTo>
                  <a:lnTo>
                    <a:pt x="239001" y="0"/>
                  </a:lnTo>
                  <a:lnTo>
                    <a:pt x="239001" y="174739"/>
                  </a:lnTo>
                  <a:lnTo>
                    <a:pt x="275640" y="174739"/>
                  </a:lnTo>
                  <a:lnTo>
                    <a:pt x="275640" y="0"/>
                  </a:lnTo>
                  <a:close/>
                </a:path>
                <a:path w="1235710" h="175260">
                  <a:moveTo>
                    <a:pt x="356958" y="0"/>
                  </a:moveTo>
                  <a:lnTo>
                    <a:pt x="320319" y="0"/>
                  </a:lnTo>
                  <a:lnTo>
                    <a:pt x="320319" y="174739"/>
                  </a:lnTo>
                  <a:lnTo>
                    <a:pt x="356958" y="174739"/>
                  </a:lnTo>
                  <a:lnTo>
                    <a:pt x="356958" y="0"/>
                  </a:lnTo>
                  <a:close/>
                </a:path>
                <a:path w="1235710" h="175260">
                  <a:moveTo>
                    <a:pt x="436359" y="0"/>
                  </a:moveTo>
                  <a:lnTo>
                    <a:pt x="399719" y="0"/>
                  </a:lnTo>
                  <a:lnTo>
                    <a:pt x="399719" y="174739"/>
                  </a:lnTo>
                  <a:lnTo>
                    <a:pt x="436359" y="174739"/>
                  </a:lnTo>
                  <a:lnTo>
                    <a:pt x="436359" y="0"/>
                  </a:lnTo>
                  <a:close/>
                </a:path>
                <a:path w="1235710" h="175260">
                  <a:moveTo>
                    <a:pt x="516547" y="0"/>
                  </a:moveTo>
                  <a:lnTo>
                    <a:pt x="479907" y="0"/>
                  </a:lnTo>
                  <a:lnTo>
                    <a:pt x="479907" y="174739"/>
                  </a:lnTo>
                  <a:lnTo>
                    <a:pt x="516547" y="174739"/>
                  </a:lnTo>
                  <a:lnTo>
                    <a:pt x="516547" y="0"/>
                  </a:lnTo>
                  <a:close/>
                </a:path>
                <a:path w="1235710" h="175260">
                  <a:moveTo>
                    <a:pt x="595960" y="0"/>
                  </a:moveTo>
                  <a:lnTo>
                    <a:pt x="559320" y="0"/>
                  </a:lnTo>
                  <a:lnTo>
                    <a:pt x="559320" y="174739"/>
                  </a:lnTo>
                  <a:lnTo>
                    <a:pt x="595960" y="174739"/>
                  </a:lnTo>
                  <a:lnTo>
                    <a:pt x="595960" y="0"/>
                  </a:lnTo>
                  <a:close/>
                </a:path>
                <a:path w="1235710" h="175260">
                  <a:moveTo>
                    <a:pt x="675970" y="0"/>
                  </a:moveTo>
                  <a:lnTo>
                    <a:pt x="639330" y="0"/>
                  </a:lnTo>
                  <a:lnTo>
                    <a:pt x="639330" y="174739"/>
                  </a:lnTo>
                  <a:lnTo>
                    <a:pt x="675970" y="174739"/>
                  </a:lnTo>
                  <a:lnTo>
                    <a:pt x="675970" y="0"/>
                  </a:lnTo>
                  <a:close/>
                </a:path>
                <a:path w="1235710" h="175260">
                  <a:moveTo>
                    <a:pt x="755370" y="0"/>
                  </a:moveTo>
                  <a:lnTo>
                    <a:pt x="718731" y="0"/>
                  </a:lnTo>
                  <a:lnTo>
                    <a:pt x="718731" y="174739"/>
                  </a:lnTo>
                  <a:lnTo>
                    <a:pt x="755370" y="174739"/>
                  </a:lnTo>
                  <a:lnTo>
                    <a:pt x="755370" y="0"/>
                  </a:lnTo>
                  <a:close/>
                </a:path>
                <a:path w="1235710" h="175260">
                  <a:moveTo>
                    <a:pt x="835558" y="0"/>
                  </a:moveTo>
                  <a:lnTo>
                    <a:pt x="798918" y="0"/>
                  </a:lnTo>
                  <a:lnTo>
                    <a:pt x="798918" y="174739"/>
                  </a:lnTo>
                  <a:lnTo>
                    <a:pt x="835558" y="174739"/>
                  </a:lnTo>
                  <a:lnTo>
                    <a:pt x="835558" y="0"/>
                  </a:lnTo>
                  <a:close/>
                </a:path>
                <a:path w="1235710" h="175260">
                  <a:moveTo>
                    <a:pt x="914971" y="0"/>
                  </a:moveTo>
                  <a:lnTo>
                    <a:pt x="878319" y="0"/>
                  </a:lnTo>
                  <a:lnTo>
                    <a:pt x="878319" y="174739"/>
                  </a:lnTo>
                  <a:lnTo>
                    <a:pt x="914971" y="174739"/>
                  </a:lnTo>
                  <a:lnTo>
                    <a:pt x="914971" y="0"/>
                  </a:lnTo>
                  <a:close/>
                </a:path>
                <a:path w="1235710" h="175260">
                  <a:moveTo>
                    <a:pt x="996276" y="0"/>
                  </a:moveTo>
                  <a:lnTo>
                    <a:pt x="959637" y="0"/>
                  </a:lnTo>
                  <a:lnTo>
                    <a:pt x="959637" y="174739"/>
                  </a:lnTo>
                  <a:lnTo>
                    <a:pt x="996276" y="174739"/>
                  </a:lnTo>
                  <a:lnTo>
                    <a:pt x="996276" y="0"/>
                  </a:lnTo>
                  <a:close/>
                </a:path>
                <a:path w="1235710" h="175260">
                  <a:moveTo>
                    <a:pt x="1075690" y="0"/>
                  </a:moveTo>
                  <a:lnTo>
                    <a:pt x="1039050" y="0"/>
                  </a:lnTo>
                  <a:lnTo>
                    <a:pt x="1039050" y="174739"/>
                  </a:lnTo>
                  <a:lnTo>
                    <a:pt x="1075690" y="174739"/>
                  </a:lnTo>
                  <a:lnTo>
                    <a:pt x="1075690" y="0"/>
                  </a:lnTo>
                  <a:close/>
                </a:path>
                <a:path w="1235710" h="175260">
                  <a:moveTo>
                    <a:pt x="1155877" y="0"/>
                  </a:moveTo>
                  <a:lnTo>
                    <a:pt x="1119238" y="0"/>
                  </a:lnTo>
                  <a:lnTo>
                    <a:pt x="1119238" y="174739"/>
                  </a:lnTo>
                  <a:lnTo>
                    <a:pt x="1155877" y="174739"/>
                  </a:lnTo>
                  <a:lnTo>
                    <a:pt x="1155877" y="0"/>
                  </a:lnTo>
                  <a:close/>
                </a:path>
                <a:path w="1235710" h="175260">
                  <a:moveTo>
                    <a:pt x="1235278" y="0"/>
                  </a:moveTo>
                  <a:lnTo>
                    <a:pt x="1198638" y="0"/>
                  </a:lnTo>
                  <a:lnTo>
                    <a:pt x="1198638" y="174739"/>
                  </a:lnTo>
                  <a:lnTo>
                    <a:pt x="1235278" y="174739"/>
                  </a:lnTo>
                  <a:lnTo>
                    <a:pt x="1235278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86118" y="3247545"/>
              <a:ext cx="1235710" cy="73025"/>
            </a:xfrm>
            <a:custGeom>
              <a:avLst/>
              <a:gdLst/>
              <a:ahLst/>
              <a:cxnLst/>
              <a:rect l="l" t="t" r="r" b="b"/>
              <a:pathLst>
                <a:path w="1235710" h="73025">
                  <a:moveTo>
                    <a:pt x="1235280" y="0"/>
                  </a:moveTo>
                  <a:lnTo>
                    <a:pt x="0" y="0"/>
                  </a:lnTo>
                  <a:lnTo>
                    <a:pt x="0" y="72847"/>
                  </a:lnTo>
                  <a:lnTo>
                    <a:pt x="1235280" y="72847"/>
                  </a:lnTo>
                  <a:lnTo>
                    <a:pt x="123528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86119" y="3247545"/>
              <a:ext cx="1235710" cy="73025"/>
            </a:xfrm>
            <a:custGeom>
              <a:avLst/>
              <a:gdLst/>
              <a:ahLst/>
              <a:cxnLst/>
              <a:rect l="l" t="t" r="r" b="b"/>
              <a:pathLst>
                <a:path w="1235710" h="73025">
                  <a:moveTo>
                    <a:pt x="0" y="0"/>
                  </a:moveTo>
                  <a:lnTo>
                    <a:pt x="1235280" y="0"/>
                  </a:lnTo>
                  <a:lnTo>
                    <a:pt x="1235280" y="72847"/>
                  </a:lnTo>
                  <a:lnTo>
                    <a:pt x="0" y="7284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85302" y="3214406"/>
              <a:ext cx="1235710" cy="36195"/>
            </a:xfrm>
            <a:custGeom>
              <a:avLst/>
              <a:gdLst/>
              <a:ahLst/>
              <a:cxnLst/>
              <a:rect l="l" t="t" r="r" b="b"/>
              <a:pathLst>
                <a:path w="1235710" h="36194">
                  <a:moveTo>
                    <a:pt x="1235280" y="0"/>
                  </a:moveTo>
                  <a:lnTo>
                    <a:pt x="0" y="0"/>
                  </a:lnTo>
                  <a:lnTo>
                    <a:pt x="0" y="35723"/>
                  </a:lnTo>
                  <a:lnTo>
                    <a:pt x="1235280" y="35723"/>
                  </a:lnTo>
                  <a:lnTo>
                    <a:pt x="1235280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85302" y="3214406"/>
              <a:ext cx="1235710" cy="36195"/>
            </a:xfrm>
            <a:custGeom>
              <a:avLst/>
              <a:gdLst/>
              <a:ahLst/>
              <a:cxnLst/>
              <a:rect l="l" t="t" r="r" b="b"/>
              <a:pathLst>
                <a:path w="1235710" h="36194">
                  <a:moveTo>
                    <a:pt x="0" y="0"/>
                  </a:moveTo>
                  <a:lnTo>
                    <a:pt x="1235280" y="0"/>
                  </a:lnTo>
                  <a:lnTo>
                    <a:pt x="1235280" y="35723"/>
                  </a:lnTo>
                  <a:lnTo>
                    <a:pt x="0" y="3572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99727" y="2912465"/>
              <a:ext cx="1205865" cy="302260"/>
            </a:xfrm>
            <a:custGeom>
              <a:avLst/>
              <a:gdLst/>
              <a:ahLst/>
              <a:cxnLst/>
              <a:rect l="l" t="t" r="r" b="b"/>
              <a:pathLst>
                <a:path w="1205864" h="302260">
                  <a:moveTo>
                    <a:pt x="127139" y="301256"/>
                  </a:moveTo>
                  <a:lnTo>
                    <a:pt x="109194" y="229476"/>
                  </a:lnTo>
                  <a:lnTo>
                    <a:pt x="109194" y="2057"/>
                  </a:lnTo>
                  <a:lnTo>
                    <a:pt x="18376" y="2057"/>
                  </a:lnTo>
                  <a:lnTo>
                    <a:pt x="18376" y="229323"/>
                  </a:lnTo>
                  <a:lnTo>
                    <a:pt x="17983" y="229323"/>
                  </a:lnTo>
                  <a:lnTo>
                    <a:pt x="0" y="301256"/>
                  </a:lnTo>
                  <a:lnTo>
                    <a:pt x="127139" y="301256"/>
                  </a:lnTo>
                  <a:close/>
                </a:path>
                <a:path w="1205864" h="302260">
                  <a:moveTo>
                    <a:pt x="263347" y="299212"/>
                  </a:moveTo>
                  <a:lnTo>
                    <a:pt x="245402" y="227431"/>
                  </a:lnTo>
                  <a:lnTo>
                    <a:pt x="245402" y="0"/>
                  </a:lnTo>
                  <a:lnTo>
                    <a:pt x="154584" y="0"/>
                  </a:lnTo>
                  <a:lnTo>
                    <a:pt x="154584" y="227266"/>
                  </a:lnTo>
                  <a:lnTo>
                    <a:pt x="154190" y="227266"/>
                  </a:lnTo>
                  <a:lnTo>
                    <a:pt x="136207" y="299212"/>
                  </a:lnTo>
                  <a:lnTo>
                    <a:pt x="263347" y="299212"/>
                  </a:lnTo>
                  <a:close/>
                </a:path>
                <a:path w="1205864" h="302260">
                  <a:moveTo>
                    <a:pt x="399986" y="299834"/>
                  </a:moveTo>
                  <a:lnTo>
                    <a:pt x="382041" y="228053"/>
                  </a:lnTo>
                  <a:lnTo>
                    <a:pt x="382041" y="622"/>
                  </a:lnTo>
                  <a:lnTo>
                    <a:pt x="291223" y="622"/>
                  </a:lnTo>
                  <a:lnTo>
                    <a:pt x="291223" y="227888"/>
                  </a:lnTo>
                  <a:lnTo>
                    <a:pt x="290830" y="227888"/>
                  </a:lnTo>
                  <a:lnTo>
                    <a:pt x="272846" y="299834"/>
                  </a:lnTo>
                  <a:lnTo>
                    <a:pt x="399986" y="299834"/>
                  </a:lnTo>
                  <a:close/>
                </a:path>
                <a:path w="1205864" h="302260">
                  <a:moveTo>
                    <a:pt x="536613" y="300456"/>
                  </a:moveTo>
                  <a:lnTo>
                    <a:pt x="518668" y="228676"/>
                  </a:lnTo>
                  <a:lnTo>
                    <a:pt x="518668" y="1244"/>
                  </a:lnTo>
                  <a:lnTo>
                    <a:pt x="427850" y="1244"/>
                  </a:lnTo>
                  <a:lnTo>
                    <a:pt x="427850" y="228511"/>
                  </a:lnTo>
                  <a:lnTo>
                    <a:pt x="427469" y="228511"/>
                  </a:lnTo>
                  <a:lnTo>
                    <a:pt x="409473" y="300456"/>
                  </a:lnTo>
                  <a:lnTo>
                    <a:pt x="536613" y="300456"/>
                  </a:lnTo>
                  <a:close/>
                </a:path>
                <a:path w="1205864" h="302260">
                  <a:moveTo>
                    <a:pt x="668731" y="301879"/>
                  </a:moveTo>
                  <a:lnTo>
                    <a:pt x="650786" y="230098"/>
                  </a:lnTo>
                  <a:lnTo>
                    <a:pt x="650786" y="2667"/>
                  </a:lnTo>
                  <a:lnTo>
                    <a:pt x="559968" y="2667"/>
                  </a:lnTo>
                  <a:lnTo>
                    <a:pt x="559968" y="229933"/>
                  </a:lnTo>
                  <a:lnTo>
                    <a:pt x="559574" y="229933"/>
                  </a:lnTo>
                  <a:lnTo>
                    <a:pt x="541591" y="301879"/>
                  </a:lnTo>
                  <a:lnTo>
                    <a:pt x="668731" y="301879"/>
                  </a:lnTo>
                  <a:close/>
                </a:path>
                <a:path w="1205864" h="302260">
                  <a:moveTo>
                    <a:pt x="804938" y="299834"/>
                  </a:moveTo>
                  <a:lnTo>
                    <a:pt x="786993" y="228053"/>
                  </a:lnTo>
                  <a:lnTo>
                    <a:pt x="786993" y="622"/>
                  </a:lnTo>
                  <a:lnTo>
                    <a:pt x="696175" y="622"/>
                  </a:lnTo>
                  <a:lnTo>
                    <a:pt x="696175" y="227888"/>
                  </a:lnTo>
                  <a:lnTo>
                    <a:pt x="695794" y="227888"/>
                  </a:lnTo>
                  <a:lnTo>
                    <a:pt x="677799" y="299834"/>
                  </a:lnTo>
                  <a:lnTo>
                    <a:pt x="804938" y="299834"/>
                  </a:lnTo>
                  <a:close/>
                </a:path>
                <a:path w="1205864" h="302260">
                  <a:moveTo>
                    <a:pt x="941578" y="300456"/>
                  </a:moveTo>
                  <a:lnTo>
                    <a:pt x="923632" y="228676"/>
                  </a:lnTo>
                  <a:lnTo>
                    <a:pt x="923632" y="1244"/>
                  </a:lnTo>
                  <a:lnTo>
                    <a:pt x="832815" y="1244"/>
                  </a:lnTo>
                  <a:lnTo>
                    <a:pt x="832815" y="228511"/>
                  </a:lnTo>
                  <a:lnTo>
                    <a:pt x="832421" y="228511"/>
                  </a:lnTo>
                  <a:lnTo>
                    <a:pt x="814438" y="300456"/>
                  </a:lnTo>
                  <a:lnTo>
                    <a:pt x="941578" y="300456"/>
                  </a:lnTo>
                  <a:close/>
                </a:path>
                <a:path w="1205864" h="302260">
                  <a:moveTo>
                    <a:pt x="1078217" y="301066"/>
                  </a:moveTo>
                  <a:lnTo>
                    <a:pt x="1060259" y="229235"/>
                  </a:lnTo>
                  <a:lnTo>
                    <a:pt x="1060259" y="1854"/>
                  </a:lnTo>
                  <a:lnTo>
                    <a:pt x="969454" y="1854"/>
                  </a:lnTo>
                  <a:lnTo>
                    <a:pt x="969454" y="229133"/>
                  </a:lnTo>
                  <a:lnTo>
                    <a:pt x="969060" y="229133"/>
                  </a:lnTo>
                  <a:lnTo>
                    <a:pt x="951077" y="301066"/>
                  </a:lnTo>
                  <a:lnTo>
                    <a:pt x="1078217" y="301066"/>
                  </a:lnTo>
                  <a:close/>
                </a:path>
                <a:path w="1205864" h="302260">
                  <a:moveTo>
                    <a:pt x="1205572" y="301688"/>
                  </a:moveTo>
                  <a:lnTo>
                    <a:pt x="1187627" y="229908"/>
                  </a:lnTo>
                  <a:lnTo>
                    <a:pt x="1187627" y="2476"/>
                  </a:lnTo>
                  <a:lnTo>
                    <a:pt x="1096810" y="2476"/>
                  </a:lnTo>
                  <a:lnTo>
                    <a:pt x="1096810" y="229743"/>
                  </a:lnTo>
                  <a:lnTo>
                    <a:pt x="1096416" y="229743"/>
                  </a:lnTo>
                  <a:lnTo>
                    <a:pt x="1078433" y="301688"/>
                  </a:lnTo>
                  <a:lnTo>
                    <a:pt x="1205572" y="301688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231762" y="2262673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endParaRPr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554844" y="1981188"/>
            <a:ext cx="650240" cy="340995"/>
            <a:chOff x="2030844" y="1981187"/>
            <a:chExt cx="650240" cy="340995"/>
          </a:xfrm>
        </p:grpSpPr>
        <p:sp>
          <p:nvSpPr>
            <p:cNvPr id="34" name="object 34"/>
            <p:cNvSpPr/>
            <p:nvPr/>
          </p:nvSpPr>
          <p:spPr>
            <a:xfrm>
              <a:off x="2043544" y="1999757"/>
              <a:ext cx="615315" cy="309880"/>
            </a:xfrm>
            <a:custGeom>
              <a:avLst/>
              <a:gdLst/>
              <a:ahLst/>
              <a:cxnLst/>
              <a:rect l="l" t="t" r="r" b="b"/>
              <a:pathLst>
                <a:path w="615314" h="309880">
                  <a:moveTo>
                    <a:pt x="0" y="309346"/>
                  </a:moveTo>
                  <a:lnTo>
                    <a:pt x="61486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7252" y="1981187"/>
              <a:ext cx="123672" cy="106994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756402" y="1857857"/>
            <a:ext cx="1569085" cy="521970"/>
            <a:chOff x="5232401" y="1857857"/>
            <a:chExt cx="1569085" cy="521970"/>
          </a:xfrm>
        </p:grpSpPr>
        <p:sp>
          <p:nvSpPr>
            <p:cNvPr id="37" name="object 37"/>
            <p:cNvSpPr/>
            <p:nvPr/>
          </p:nvSpPr>
          <p:spPr>
            <a:xfrm>
              <a:off x="5256474" y="1891698"/>
              <a:ext cx="1532255" cy="475615"/>
            </a:xfrm>
            <a:custGeom>
              <a:avLst/>
              <a:gdLst/>
              <a:ahLst/>
              <a:cxnLst/>
              <a:rect l="l" t="t" r="r" b="b"/>
              <a:pathLst>
                <a:path w="1532254" h="475614">
                  <a:moveTo>
                    <a:pt x="1532250" y="475147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2401" y="1857857"/>
              <a:ext cx="123974" cy="11296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768682" y="2345797"/>
            <a:ext cx="116903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09550">
              <a:lnSpc>
                <a:spcPts val="2100"/>
              </a:lnSpc>
              <a:spcBef>
                <a:spcPts val="219"/>
              </a:spcBef>
            </a:pP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Activity</a:t>
            </a:r>
            <a:r>
              <a:rPr spc="-10" dirty="0"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Distribution</a:t>
            </a:r>
            <a:endParaRPr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264400" y="1349677"/>
            <a:ext cx="207010" cy="269240"/>
            <a:chOff x="5740400" y="1349677"/>
            <a:chExt cx="207010" cy="269240"/>
          </a:xfrm>
        </p:grpSpPr>
        <p:sp>
          <p:nvSpPr>
            <p:cNvPr id="41" name="object 41"/>
            <p:cNvSpPr/>
            <p:nvPr/>
          </p:nvSpPr>
          <p:spPr>
            <a:xfrm>
              <a:off x="5755609" y="1362377"/>
              <a:ext cx="179070" cy="236220"/>
            </a:xfrm>
            <a:custGeom>
              <a:avLst/>
              <a:gdLst/>
              <a:ahLst/>
              <a:cxnLst/>
              <a:rect l="l" t="t" r="r" b="b"/>
              <a:pathLst>
                <a:path w="179070" h="236219">
                  <a:moveTo>
                    <a:pt x="178753" y="0"/>
                  </a:moveTo>
                  <a:lnTo>
                    <a:pt x="0" y="23621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0400" y="1497556"/>
              <a:ext cx="111057" cy="12113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149113" y="764073"/>
            <a:ext cx="4353560" cy="118935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101340" marR="5080" indent="-514984">
              <a:lnSpc>
                <a:spcPts val="2100"/>
              </a:lnSpc>
              <a:spcBef>
                <a:spcPts val="219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Subject</a:t>
            </a:r>
            <a:r>
              <a:rPr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Compton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Scatter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4840"/>
              </a:lnSpc>
            </a:pPr>
            <a:r>
              <a:rPr sz="3100" i="1" dirty="0">
                <a:latin typeface="Times New Roman"/>
                <a:cs typeface="Times New Roman"/>
              </a:rPr>
              <a:t>y</a:t>
            </a:r>
            <a:r>
              <a:rPr sz="3100" i="1" spc="-20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Symbol"/>
                <a:cs typeface="Symbol"/>
              </a:rPr>
              <a:t></a:t>
            </a:r>
            <a:r>
              <a:rPr sz="3100" spc="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Poisson</a:t>
            </a:r>
            <a:r>
              <a:rPr sz="6075" baseline="-4801" dirty="0">
                <a:latin typeface="Symbol"/>
                <a:cs typeface="Symbol"/>
              </a:rPr>
              <a:t></a:t>
            </a:r>
            <a:r>
              <a:rPr sz="3100" i="1" dirty="0">
                <a:latin typeface="Times New Roman"/>
                <a:cs typeface="Times New Roman"/>
              </a:rPr>
              <a:t>PAx</a:t>
            </a:r>
            <a:r>
              <a:rPr sz="3100" i="1" spc="-22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Symbol"/>
                <a:cs typeface="Symbol"/>
              </a:rPr>
              <a:t></a:t>
            </a:r>
            <a:r>
              <a:rPr sz="3100" spc="-254" dirty="0">
                <a:latin typeface="Times New Roman"/>
                <a:cs typeface="Times New Roman"/>
              </a:rPr>
              <a:t> </a:t>
            </a:r>
            <a:r>
              <a:rPr sz="3100" i="1" spc="-25" dirty="0">
                <a:latin typeface="Times New Roman"/>
                <a:cs typeface="Times New Roman"/>
              </a:rPr>
              <a:t>s</a:t>
            </a:r>
            <a:r>
              <a:rPr sz="6075" spc="-37" baseline="-4801" dirty="0">
                <a:latin typeface="Symbol"/>
                <a:cs typeface="Symbol"/>
              </a:rPr>
              <a:t></a:t>
            </a:r>
            <a:endParaRPr sz="6075" baseline="-4801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34324" y="5548489"/>
            <a:ext cx="7512050" cy="6908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20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Images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quantitative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if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subject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attenuation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scatter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are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corrected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for!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Iterative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Image</a:t>
            </a:r>
            <a:r>
              <a:rPr sz="3000" spc="-10" dirty="0">
                <a:latin typeface="Arial"/>
                <a:cs typeface="Arial"/>
              </a:rPr>
              <a:t> Reconstruction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0666" y="874892"/>
            <a:ext cx="7315198" cy="52460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589" y="-11734"/>
            <a:ext cx="10515600" cy="7111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Linear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versus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Iterative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Reconstruction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8606" y="1758097"/>
            <a:ext cx="5651566" cy="20423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30597" y="699396"/>
            <a:ext cx="7620000" cy="101663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dirty="0">
                <a:latin typeface="Arial"/>
                <a:cs typeface="Arial"/>
              </a:rPr>
              <a:t>Iterative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reconstruction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algorithms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give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superior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image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quality </a:t>
            </a:r>
            <a:r>
              <a:rPr sz="2200" dirty="0">
                <a:latin typeface="Arial"/>
                <a:cs typeface="Arial"/>
              </a:rPr>
              <a:t>over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linear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methods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for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nuclear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imaging</a:t>
            </a:r>
            <a:endParaRPr sz="2200">
              <a:latin typeface="Arial"/>
              <a:cs typeface="Arial"/>
            </a:endParaRPr>
          </a:p>
          <a:p>
            <a:pPr marL="1066165">
              <a:spcBef>
                <a:spcPts val="325"/>
              </a:spcBef>
              <a:tabLst>
                <a:tab pos="5061585" algn="l"/>
              </a:tabLst>
            </a:pPr>
            <a:r>
              <a:rPr dirty="0">
                <a:latin typeface="Arial"/>
                <a:cs typeface="Arial"/>
              </a:rPr>
              <a:t>Filtered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Backprojection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(FBP)</a:t>
            </a:r>
            <a:r>
              <a:rPr dirty="0">
                <a:latin typeface="Arial"/>
                <a:cs typeface="Arial"/>
              </a:rPr>
              <a:t>	</a:t>
            </a:r>
            <a:r>
              <a:rPr spc="-10" dirty="0">
                <a:latin typeface="Arial"/>
                <a:cs typeface="Arial"/>
              </a:rPr>
              <a:t>Iterative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2087" y="3842658"/>
            <a:ext cx="8170545" cy="250952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775970">
              <a:spcBef>
                <a:spcPts val="1285"/>
              </a:spcBef>
            </a:pPr>
            <a:r>
              <a:rPr sz="2200" u="sng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Comparison</a:t>
            </a:r>
            <a:r>
              <a:rPr sz="2200" u="sng" spc="-15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of</a:t>
            </a:r>
            <a:r>
              <a:rPr sz="2200" u="sng" spc="-10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Iterative</a:t>
            </a:r>
            <a:r>
              <a:rPr sz="2200" u="sng" spc="-5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and</a:t>
            </a:r>
            <a:r>
              <a:rPr sz="2200" u="sng" spc="-5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FBP</a:t>
            </a:r>
            <a:r>
              <a:rPr sz="2200" u="sng" spc="-40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</a:t>
            </a:r>
            <a:r>
              <a:rPr sz="2200" u="sng" spc="-10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Reconstructions</a:t>
            </a:r>
            <a:endParaRPr sz="2200">
              <a:latin typeface="Arial"/>
              <a:cs typeface="Arial"/>
            </a:endParaRPr>
          </a:p>
          <a:p>
            <a:pPr marL="355600" indent="-342900">
              <a:spcBef>
                <a:spcPts val="969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Iterative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has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significantly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higher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SNR,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especially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limited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count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acquisitions</a:t>
            </a:r>
            <a:endParaRPr>
              <a:latin typeface="Arial"/>
              <a:cs typeface="Arial"/>
            </a:endParaRPr>
          </a:p>
          <a:p>
            <a:pPr marL="354965" marR="716915" indent="-342900">
              <a:lnSpc>
                <a:spcPct val="101899"/>
              </a:lnSpc>
              <a:spcBef>
                <a:spcPts val="50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Iterative</a:t>
            </a:r>
            <a:r>
              <a:rPr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much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less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prone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to artifacts,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due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incorporation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system response</a:t>
            </a:r>
            <a:endParaRPr>
              <a:latin typeface="Arial"/>
              <a:cs typeface="Arial"/>
            </a:endParaRPr>
          </a:p>
          <a:p>
            <a:pPr marL="354965" marR="170180" indent="-342900">
              <a:lnSpc>
                <a:spcPct val="101899"/>
              </a:lnSpc>
              <a:spcBef>
                <a:spcPts val="49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Iterative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much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more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computationally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complex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due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multiple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forward </a:t>
            </a:r>
            <a:r>
              <a:rPr spc="-25" dirty="0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back-projection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operations</a:t>
            </a:r>
            <a:endParaRPr>
              <a:latin typeface="Arial"/>
              <a:cs typeface="Arial"/>
            </a:endParaRPr>
          </a:p>
          <a:p>
            <a:pPr marL="355600" indent="-342900">
              <a:spcBef>
                <a:spcPts val="64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FBP</a:t>
            </a:r>
            <a:r>
              <a:rPr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a linear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algorithm,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while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iterative methods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are non-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linear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 with Pen_template</Template>
  <TotalTime>9411</TotalTime>
  <Words>1248</Words>
  <Application>Microsoft Office PowerPoint</Application>
  <PresentationFormat>Widescreen</PresentationFormat>
  <Paragraphs>232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Gill Sans MT</vt:lpstr>
      <vt:lpstr>Leelawadee</vt:lpstr>
      <vt:lpstr>Lucida Sans</vt:lpstr>
      <vt:lpstr>Symbol</vt:lpstr>
      <vt:lpstr>Times New Roman</vt:lpstr>
      <vt:lpstr>Custom Design</vt:lpstr>
      <vt:lpstr>Lecture 16:  Nuclear Imaging: System &amp; Applications</vt:lpstr>
      <vt:lpstr>PowerPoint Presentation</vt:lpstr>
      <vt:lpstr>SPECT Overview</vt:lpstr>
      <vt:lpstr>SPECT Acquisition</vt:lpstr>
      <vt:lpstr>Gamma Camera Configurations</vt:lpstr>
      <vt:lpstr>SPECT Scanners</vt:lpstr>
      <vt:lpstr>Image Reconstruction</vt:lpstr>
      <vt:lpstr>Iterative Image Reconstruction</vt:lpstr>
      <vt:lpstr>Linear versus Iterative Reconstruction</vt:lpstr>
      <vt:lpstr>Attenuation Correction</vt:lpstr>
      <vt:lpstr>Attenuation Correction Methods Chang’s Multiplicative Method</vt:lpstr>
      <vt:lpstr>Measured Attenuation Correction</vt:lpstr>
      <vt:lpstr>PowerPoint Presentation</vt:lpstr>
      <vt:lpstr>SPECT-CT Scanners</vt:lpstr>
      <vt:lpstr>SPECT Radiotracers</vt:lpstr>
      <vt:lpstr>Myocardial Perfusion Imaging (MPI)</vt:lpstr>
      <vt:lpstr>Myocardial Perfusion Imaging (MPI)</vt:lpstr>
      <vt:lpstr>Myocardial Perfusion Imaging</vt:lpstr>
      <vt:lpstr>PowerPoint Presentation</vt:lpstr>
      <vt:lpstr>PET Overview</vt:lpstr>
      <vt:lpstr>PET Overview</vt:lpstr>
      <vt:lpstr>United Imaging Total Body PET</vt:lpstr>
      <vt:lpstr>联影 uExplorer</vt:lpstr>
      <vt:lpstr>The World‘s First Total-body PET-CT uEXPLORER</vt:lpstr>
      <vt:lpstr>Annihilation Coincidence Detection (ACD)</vt:lpstr>
      <vt:lpstr>Annihilation Coincidence Detection</vt:lpstr>
      <vt:lpstr>Coincidence Binning</vt:lpstr>
      <vt:lpstr>PET Scanners Whole-Body Scanner</vt:lpstr>
      <vt:lpstr>PET Detectors</vt:lpstr>
      <vt:lpstr>Block Detector</vt:lpstr>
      <vt:lpstr>Scintillators</vt:lpstr>
      <vt:lpstr>Positron Decay + Migration p  n  e    energy</vt:lpstr>
      <vt:lpstr>Effect of Positron Migration on Resolution</vt:lpstr>
      <vt:lpstr>Photon Non-colinearity</vt:lpstr>
      <vt:lpstr>Detector Spatial Resolution</vt:lpstr>
      <vt:lpstr>2D and 3D PET</vt:lpstr>
      <vt:lpstr>Image Reconstruction</vt:lpstr>
      <vt:lpstr>Coincidence Types</vt:lpstr>
      <vt:lpstr>PowerPoint Presentation</vt:lpstr>
      <vt:lpstr>PowerPoint Presentation</vt:lpstr>
      <vt:lpstr>PET-CT</vt:lpstr>
      <vt:lpstr>PET-MRI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Cao, Guohua</dc:creator>
  <cp:lastModifiedBy>Guohua Cao</cp:lastModifiedBy>
  <cp:revision>1901</cp:revision>
  <dcterms:created xsi:type="dcterms:W3CDTF">2013-08-27T01:49:12Z</dcterms:created>
  <dcterms:modified xsi:type="dcterms:W3CDTF">2023-04-02T13:14:15Z</dcterms:modified>
</cp:coreProperties>
</file>